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52"/>
  </p:notesMasterIdLst>
  <p:sldIdLst>
    <p:sldId id="256" r:id="rId2"/>
    <p:sldId id="359" r:id="rId3"/>
    <p:sldId id="365" r:id="rId4"/>
    <p:sldId id="360" r:id="rId5"/>
    <p:sldId id="366" r:id="rId6"/>
    <p:sldId id="361" r:id="rId7"/>
    <p:sldId id="362" r:id="rId8"/>
    <p:sldId id="367" r:id="rId9"/>
    <p:sldId id="368" r:id="rId10"/>
    <p:sldId id="369" r:id="rId11"/>
    <p:sldId id="258" r:id="rId12"/>
    <p:sldId id="288" r:id="rId13"/>
    <p:sldId id="286" r:id="rId14"/>
    <p:sldId id="289" r:id="rId15"/>
    <p:sldId id="329" r:id="rId16"/>
    <p:sldId id="259" r:id="rId17"/>
    <p:sldId id="291" r:id="rId18"/>
    <p:sldId id="330" r:id="rId19"/>
    <p:sldId id="356" r:id="rId20"/>
    <p:sldId id="357" r:id="rId21"/>
    <p:sldId id="358" r:id="rId22"/>
    <p:sldId id="294" r:id="rId23"/>
    <p:sldId id="331" r:id="rId24"/>
    <p:sldId id="298" r:id="rId25"/>
    <p:sldId id="370" r:id="rId26"/>
    <p:sldId id="333" r:id="rId27"/>
    <p:sldId id="301" r:id="rId28"/>
    <p:sldId id="336" r:id="rId29"/>
    <p:sldId id="371" r:id="rId30"/>
    <p:sldId id="337" r:id="rId31"/>
    <p:sldId id="338" r:id="rId32"/>
    <p:sldId id="372" r:id="rId33"/>
    <p:sldId id="334" r:id="rId34"/>
    <p:sldId id="304" r:id="rId35"/>
    <p:sldId id="373" r:id="rId36"/>
    <p:sldId id="307" r:id="rId37"/>
    <p:sldId id="311" r:id="rId38"/>
    <p:sldId id="341" r:id="rId39"/>
    <p:sldId id="340" r:id="rId40"/>
    <p:sldId id="314" r:id="rId41"/>
    <p:sldId id="343" r:id="rId42"/>
    <p:sldId id="344" r:id="rId43"/>
    <p:sldId id="345" r:id="rId44"/>
    <p:sldId id="346" r:id="rId45"/>
    <p:sldId id="347" r:id="rId46"/>
    <p:sldId id="375" r:id="rId47"/>
    <p:sldId id="348" r:id="rId48"/>
    <p:sldId id="374" r:id="rId49"/>
    <p:sldId id="349" r:id="rId50"/>
    <p:sldId id="328" r:id="rId51"/>
  </p:sldIdLst>
  <p:sldSz cx="9144000" cy="5143500" type="screen16x9"/>
  <p:notesSz cx="6858000" cy="9144000"/>
  <p:embeddedFontLst>
    <p:embeddedFont>
      <p:font typeface="Roboto Condensed" panose="020B0604020202020204" charset="0"/>
      <p:regular r:id="rId53"/>
      <p:bold r:id="rId54"/>
      <p:italic r:id="rId55"/>
      <p:boldItalic r:id="rId56"/>
    </p:embeddedFont>
    <p:embeddedFont>
      <p:font typeface="Calibri" panose="020F0502020204030204" pitchFamily="34" charset="0"/>
      <p:regular r:id="rId57"/>
      <p:bold r:id="rId58"/>
      <p:italic r:id="rId59"/>
      <p:boldItalic r:id="rId60"/>
    </p:embeddedFont>
    <p:embeddedFont>
      <p:font typeface="Roboto Condensed Light" panose="020B0604020202020204" charset="0"/>
      <p:regular r:id="rId61"/>
      <p:bold r:id="rId62"/>
      <p:italic r:id="rId63"/>
      <p:boldItalic r:id="rId64"/>
    </p:embeddedFont>
    <p:embeddedFont>
      <p:font typeface="Arvo" panose="020B0604020202020204"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5D08E4-4CB9-4A25-91DF-C19B82DA8EF8}">
  <a:tblStyle styleId="{025D08E4-4CB9-4A25-91DF-C19B82DA8EF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43" autoAdjust="0"/>
  </p:normalViewPr>
  <p:slideViewPr>
    <p:cSldViewPr snapToGrid="0">
      <p:cViewPr>
        <p:scale>
          <a:sx n="108" d="100"/>
          <a:sy n="108" d="100"/>
        </p:scale>
        <p:origin x="73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1.fntdata"/><Relationship Id="rId68" Type="http://schemas.openxmlformats.org/officeDocument/2006/relationships/font" Target="fonts/font16.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6632429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5028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2696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565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5705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Ts</a:t>
            </a:r>
            <a:r>
              <a:rPr lang="en-US" dirty="0" smtClean="0"/>
              <a:t> </a:t>
            </a:r>
            <a:endParaRPr lang="en-US" dirty="0"/>
          </a:p>
        </p:txBody>
      </p:sp>
    </p:spTree>
    <p:extLst>
      <p:ext uri="{BB962C8B-B14F-4D97-AF65-F5344CB8AC3E}">
        <p14:creationId xmlns:p14="http://schemas.microsoft.com/office/powerpoint/2010/main" val="3601430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4062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1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2178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7703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7351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819713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9391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Google Shape;62;p5"/>
          <p:cNvGrpSpPr/>
          <p:nvPr/>
        </p:nvGrpSpPr>
        <p:grpSpPr>
          <a:xfrm>
            <a:off x="6946842" y="4472723"/>
            <a:ext cx="2202830" cy="670795"/>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 name="Google Shape;70;p5"/>
          <p:cNvGrpSpPr/>
          <p:nvPr/>
        </p:nvGrpSpPr>
        <p:grpSpPr>
          <a:xfrm>
            <a:off x="-4" y="40"/>
            <a:ext cx="7072430" cy="1327315"/>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 name="Google Shape;141;p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taxguru.in/corporate-law/micro-small-medium-scale-enterprises-registration-benefits.html"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0" y="1075814"/>
            <a:ext cx="7858133" cy="2961900"/>
          </a:xfrm>
          <a:prstGeom prst="rect">
            <a:avLst/>
          </a:prstGeom>
        </p:spPr>
        <p:txBody>
          <a:bodyPr spcFirstLastPara="1" wrap="square" lIns="91425" tIns="91425" rIns="91425" bIns="91425" anchor="ctr" anchorCtr="0">
            <a:noAutofit/>
          </a:bodyPr>
          <a:lstStyle/>
          <a:p>
            <a:pPr lvl="0"/>
            <a:r>
              <a:rPr lang="en-US" sz="2800" dirty="0"/>
              <a:t/>
            </a:r>
            <a:br>
              <a:rPr lang="en-US" sz="2800" dirty="0"/>
            </a:br>
            <a:r>
              <a:rPr lang="en-US" sz="2800" dirty="0" smtClean="0"/>
              <a:t/>
            </a:r>
            <a:br>
              <a:rPr lang="en-US" sz="2800" dirty="0" smtClean="0"/>
            </a:br>
            <a:r>
              <a:rPr lang="en-US" sz="2000" b="0" dirty="0" smtClean="0">
                <a:solidFill>
                  <a:schemeClr val="bg1"/>
                </a:solidFill>
              </a:rPr>
              <a:t>Overview of Accounting Standards with specific focus to NCE’s (AS 1-AS 15)</a:t>
            </a:r>
            <a:br>
              <a:rPr lang="en-US" sz="2000" b="0" dirty="0" smtClean="0">
                <a:solidFill>
                  <a:schemeClr val="bg1"/>
                </a:solidFill>
              </a:rPr>
            </a:br>
            <a:r>
              <a:rPr lang="en-US" sz="2000" b="0" dirty="0" smtClean="0">
                <a:solidFill>
                  <a:schemeClr val="bg1"/>
                </a:solidFill>
              </a:rPr>
              <a:t/>
            </a:r>
            <a:br>
              <a:rPr lang="en-US" sz="2000" b="0" dirty="0" smtClean="0">
                <a:solidFill>
                  <a:schemeClr val="bg1"/>
                </a:solidFill>
              </a:rPr>
            </a:br>
            <a:r>
              <a:rPr lang="en-US" sz="2000" b="0" dirty="0" smtClean="0">
                <a:solidFill>
                  <a:schemeClr val="bg1"/>
                </a:solidFill>
              </a:rPr>
              <a:t/>
            </a:r>
            <a:br>
              <a:rPr lang="en-US" sz="2000" b="0" dirty="0" smtClean="0">
                <a:solidFill>
                  <a:schemeClr val="bg1"/>
                </a:solidFill>
              </a:rPr>
            </a:br>
            <a:r>
              <a:rPr lang="en-US" sz="2000" b="0" dirty="0" smtClean="0">
                <a:solidFill>
                  <a:schemeClr val="bg1"/>
                </a:solidFill>
              </a:rPr>
              <a:t>Organized by : </a:t>
            </a:r>
            <a:br>
              <a:rPr lang="en-US" sz="2000" b="0" dirty="0" smtClean="0">
                <a:solidFill>
                  <a:schemeClr val="bg1"/>
                </a:solidFill>
              </a:rPr>
            </a:br>
            <a:r>
              <a:rPr lang="en-US" sz="2000" b="0" dirty="0" smtClean="0">
                <a:solidFill>
                  <a:schemeClr val="bg1"/>
                </a:solidFill>
              </a:rPr>
              <a:t>Vasai Virar CA CPE Study Circle of </a:t>
            </a:r>
            <a:br>
              <a:rPr lang="en-US" sz="2000" b="0" dirty="0" smtClean="0">
                <a:solidFill>
                  <a:schemeClr val="bg1"/>
                </a:solidFill>
              </a:rPr>
            </a:br>
            <a:r>
              <a:rPr lang="en-US" sz="2000" b="0" dirty="0" err="1" smtClean="0">
                <a:solidFill>
                  <a:schemeClr val="bg1"/>
                </a:solidFill>
              </a:rPr>
              <a:t>of</a:t>
            </a:r>
            <a:r>
              <a:rPr lang="en-US" sz="2000" b="0" dirty="0" smtClean="0">
                <a:solidFill>
                  <a:schemeClr val="bg1"/>
                </a:solidFill>
              </a:rPr>
              <a:t> The Western India Regional Council of the ICAI</a:t>
            </a:r>
            <a:br>
              <a:rPr lang="en-US" sz="2000" b="0" dirty="0" smtClean="0">
                <a:solidFill>
                  <a:schemeClr val="bg1"/>
                </a:solidFill>
              </a:rPr>
            </a:br>
            <a:r>
              <a:rPr lang="en-US" sz="2000" b="0" dirty="0" smtClean="0">
                <a:solidFill>
                  <a:schemeClr val="bg1"/>
                </a:solidFill>
              </a:rPr>
              <a:t/>
            </a:r>
            <a:br>
              <a:rPr lang="en-US" sz="2000" b="0" dirty="0" smtClean="0">
                <a:solidFill>
                  <a:schemeClr val="bg1"/>
                </a:solidFill>
              </a:rPr>
            </a:br>
            <a:r>
              <a:rPr lang="en-US" sz="2000" b="0" dirty="0" smtClean="0">
                <a:solidFill>
                  <a:schemeClr val="bg1"/>
                </a:solidFill>
              </a:rPr>
              <a:t>				By- </a:t>
            </a:r>
            <a:br>
              <a:rPr lang="en-US" sz="2000" b="0" dirty="0" smtClean="0">
                <a:solidFill>
                  <a:schemeClr val="bg1"/>
                </a:solidFill>
              </a:rPr>
            </a:br>
            <a:r>
              <a:rPr lang="en-US" sz="2000" b="0" dirty="0" smtClean="0">
                <a:solidFill>
                  <a:schemeClr val="bg1"/>
                </a:solidFill>
              </a:rPr>
              <a:t>				CA Hardik Chokshi</a:t>
            </a:r>
            <a:br>
              <a:rPr lang="en-US" sz="2000" b="0" dirty="0" smtClean="0">
                <a:solidFill>
                  <a:schemeClr val="bg1"/>
                </a:solidFill>
              </a:rPr>
            </a:br>
            <a:r>
              <a:rPr lang="en-US" sz="1800" b="0" dirty="0" smtClean="0">
                <a:solidFill>
                  <a:schemeClr val="bg1"/>
                </a:solidFill>
              </a:rPr>
              <a:t>	                		       	</a:t>
            </a:r>
            <a:br>
              <a:rPr lang="en-US" sz="1800" b="0" dirty="0" smtClean="0">
                <a:solidFill>
                  <a:schemeClr val="bg1"/>
                </a:solidFill>
              </a:rPr>
            </a:br>
            <a:r>
              <a:rPr lang="en-US" sz="1800" dirty="0" smtClean="0">
                <a:solidFill>
                  <a:schemeClr val="tx1"/>
                </a:solidFill>
              </a:rPr>
              <a:t/>
            </a:r>
            <a:br>
              <a:rPr lang="en-US" sz="1800" dirty="0" smtClean="0">
                <a:solidFill>
                  <a:schemeClr val="tx1"/>
                </a:solidFill>
              </a:rPr>
            </a:br>
            <a:endParaRPr sz="1800" b="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275" y="392575"/>
            <a:ext cx="5964898" cy="766200"/>
          </a:xfrm>
        </p:spPr>
        <p:txBody>
          <a:bodyPr/>
          <a:lstStyle/>
          <a:p>
            <a:r>
              <a:rPr lang="en-IN" sz="1600" b="0" dirty="0" smtClean="0">
                <a:latin typeface="Calibri" panose="020F0502020204030204" pitchFamily="34" charset="0"/>
                <a:cs typeface="Calibri" panose="020F0502020204030204" pitchFamily="34" charset="0"/>
              </a:rPr>
              <a:t>ACCOUNTING STANDARD INRESPECT OF WHICH RELAXATIONS/ EXEMPTIONS FROM CERTAIN REQUIREMENT HAVE BEEN GIVEN TO LEVEL II, III, &amp; IV NCEs</a:t>
            </a:r>
            <a:endParaRPr lang="en-IN" sz="1600" b="0"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Calibri" panose="020F0502020204030204" pitchFamily="34" charset="0"/>
                <a:cs typeface="Calibri" panose="020F0502020204030204" pitchFamily="34" charset="0"/>
              </a:rPr>
              <a:t>10</a:t>
            </a:fld>
            <a:endParaRPr lang="en">
              <a:latin typeface="Calibri" panose="020F0502020204030204" pitchFamily="34" charset="0"/>
              <a:cs typeface="Calibri" panose="020F0502020204030204" pitchFamily="34" charset="0"/>
            </a:endParaRPr>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grpSp>
      <p:graphicFrame>
        <p:nvGraphicFramePr>
          <p:cNvPr id="21" name="Table 20"/>
          <p:cNvGraphicFramePr>
            <a:graphicFrameLocks noGrp="1"/>
          </p:cNvGraphicFramePr>
          <p:nvPr>
            <p:extLst>
              <p:ext uri="{D42A27DB-BD31-4B8C-83A1-F6EECF244321}">
                <p14:modId xmlns:p14="http://schemas.microsoft.com/office/powerpoint/2010/main" val="2204563951"/>
              </p:ext>
            </p:extLst>
          </p:nvPr>
        </p:nvGraphicFramePr>
        <p:xfrm>
          <a:off x="293683" y="2026020"/>
          <a:ext cx="8211814" cy="2560320"/>
        </p:xfrm>
        <a:graphic>
          <a:graphicData uri="http://schemas.openxmlformats.org/drawingml/2006/table">
            <a:tbl>
              <a:tblPr firstRow="1" bandRow="1">
                <a:tableStyleId>{025D08E4-4CB9-4A25-91DF-C19B82DA8EF8}</a:tableStyleId>
              </a:tblPr>
              <a:tblGrid>
                <a:gridCol w="4207372">
                  <a:extLst>
                    <a:ext uri="{9D8B030D-6E8A-4147-A177-3AD203B41FA5}">
                      <a16:colId xmlns:a16="http://schemas.microsoft.com/office/drawing/2014/main" val="2884660832"/>
                    </a:ext>
                  </a:extLst>
                </a:gridCol>
                <a:gridCol w="4004442">
                  <a:extLst>
                    <a:ext uri="{9D8B030D-6E8A-4147-A177-3AD203B41FA5}">
                      <a16:colId xmlns:a16="http://schemas.microsoft.com/office/drawing/2014/main" val="362684261"/>
                    </a:ext>
                  </a:extLst>
                </a:gridCol>
              </a:tblGrid>
              <a:tr h="135155">
                <a:tc gridSpan="2">
                  <a:txBody>
                    <a:bodyPr/>
                    <a:lstStyle/>
                    <a:p>
                      <a:pPr algn="just"/>
                      <a:r>
                        <a:rPr lang="en-US" sz="1200" b="1" dirty="0" smtClean="0">
                          <a:latin typeface="Calibri" panose="020F0502020204030204" pitchFamily="34" charset="0"/>
                          <a:cs typeface="Calibri" panose="020F0502020204030204" pitchFamily="34" charset="0"/>
                        </a:rPr>
                        <a:t>Accounting Standard (AS) 15, Employee Benefits (revised 2005) – Exemption disclosure…</a:t>
                      </a:r>
                      <a:endParaRPr lang="en-IN" sz="1200" b="1" dirty="0">
                        <a:latin typeface="Calibri" panose="020F0502020204030204" pitchFamily="34" charset="0"/>
                        <a:cs typeface="Calibri" panose="020F0502020204030204" pitchFamily="34" charset="0"/>
                      </a:endParaRPr>
                    </a:p>
                  </a:txBody>
                  <a:tcPr>
                    <a:solidFill>
                      <a:schemeClr val="accent6">
                        <a:lumMod val="60000"/>
                        <a:lumOff val="40000"/>
                      </a:schemeClr>
                    </a:solidFill>
                  </a:tcPr>
                </a:tc>
                <a:tc hMerge="1">
                  <a:txBody>
                    <a:bodyPr/>
                    <a:lstStyle/>
                    <a:p>
                      <a:pPr algn="ctr"/>
                      <a:endParaRPr lang="en-IN" sz="800" b="1" dirty="0"/>
                    </a:p>
                  </a:txBody>
                  <a:tcPr>
                    <a:solidFill>
                      <a:schemeClr val="accent6">
                        <a:lumMod val="60000"/>
                        <a:lumOff val="40000"/>
                      </a:schemeClr>
                    </a:solidFill>
                  </a:tcPr>
                </a:tc>
                <a:extLst>
                  <a:ext uri="{0D108BD9-81ED-4DB2-BD59-A6C34878D82A}">
                    <a16:rowId xmlns:a16="http://schemas.microsoft.com/office/drawing/2014/main" val="2795384779"/>
                  </a:ext>
                </a:extLst>
              </a:tr>
              <a:tr h="225258">
                <a:tc>
                  <a:txBody>
                    <a:bodyPr/>
                    <a:lstStyle/>
                    <a:p>
                      <a:pPr algn="just"/>
                      <a:r>
                        <a:rPr lang="en-US" sz="1200" b="1" i="0" dirty="0" smtClean="0">
                          <a:latin typeface="Calibri" panose="020F0502020204030204" pitchFamily="34" charset="0"/>
                          <a:cs typeface="Calibri" panose="020F0502020204030204" pitchFamily="34" charset="0"/>
                        </a:rPr>
                        <a:t>Level II AND III </a:t>
                      </a:r>
                      <a:r>
                        <a:rPr lang="en-US" sz="1200" b="0" i="0" dirty="0" smtClean="0">
                          <a:latin typeface="Calibri" panose="020F0502020204030204" pitchFamily="34" charset="0"/>
                          <a:cs typeface="Calibri" panose="020F0502020204030204" pitchFamily="34" charset="0"/>
                        </a:rPr>
                        <a:t>average no of employees </a:t>
                      </a:r>
                      <a:r>
                        <a:rPr lang="en-US" sz="1200" b="1" i="0" dirty="0" smtClean="0">
                          <a:latin typeface="Calibri" panose="020F0502020204030204" pitchFamily="34" charset="0"/>
                          <a:cs typeface="Calibri" panose="020F0502020204030204" pitchFamily="34" charset="0"/>
                        </a:rPr>
                        <a:t>more than</a:t>
                      </a:r>
                      <a:r>
                        <a:rPr lang="en-US" sz="1200" b="1" i="0" baseline="0" dirty="0" smtClean="0">
                          <a:latin typeface="Calibri" panose="020F0502020204030204" pitchFamily="34" charset="0"/>
                          <a:cs typeface="Calibri" panose="020F0502020204030204" pitchFamily="34" charset="0"/>
                        </a:rPr>
                        <a:t> </a:t>
                      </a:r>
                      <a:r>
                        <a:rPr lang="en-US" sz="1200" b="1" i="0" dirty="0" smtClean="0">
                          <a:latin typeface="Calibri" panose="020F0502020204030204" pitchFamily="34" charset="0"/>
                          <a:cs typeface="Calibri" panose="020F0502020204030204" pitchFamily="34" charset="0"/>
                        </a:rPr>
                        <a:t>50</a:t>
                      </a:r>
                      <a:endParaRPr lang="en-IN" sz="1200" b="1" i="0" dirty="0">
                        <a:latin typeface="Calibri" panose="020F0502020204030204" pitchFamily="34" charset="0"/>
                        <a:cs typeface="Calibri" panose="020F0502020204030204" pitchFamily="34" charset="0"/>
                      </a:endParaRPr>
                    </a:p>
                  </a:txBody>
                  <a:tcPr anchor="ctr">
                    <a:solidFill>
                      <a:schemeClr val="tx2"/>
                    </a:solidFill>
                  </a:tcPr>
                </a:tc>
                <a:tc>
                  <a:txBody>
                    <a:bodyPr/>
                    <a:lstStyle/>
                    <a:p>
                      <a:pPr algn="just"/>
                      <a:r>
                        <a:rPr lang="en-US" sz="1200" b="1" i="0" dirty="0" smtClean="0">
                          <a:latin typeface="Calibri" panose="020F0502020204030204" pitchFamily="34" charset="0"/>
                          <a:cs typeface="Calibri" panose="020F0502020204030204" pitchFamily="34" charset="0"/>
                        </a:rPr>
                        <a:t>Level II &amp;</a:t>
                      </a:r>
                      <a:r>
                        <a:rPr lang="en-US" sz="1200" b="1" i="0" baseline="0" dirty="0" smtClean="0">
                          <a:latin typeface="Calibri" panose="020F0502020204030204" pitchFamily="34" charset="0"/>
                          <a:cs typeface="Calibri" panose="020F0502020204030204" pitchFamily="34" charset="0"/>
                        </a:rPr>
                        <a:t> </a:t>
                      </a:r>
                      <a:r>
                        <a:rPr lang="en-US" sz="1200" b="1" i="0" dirty="0" smtClean="0">
                          <a:latin typeface="Calibri" panose="020F0502020204030204" pitchFamily="34" charset="0"/>
                          <a:cs typeface="Calibri" panose="020F0502020204030204" pitchFamily="34" charset="0"/>
                        </a:rPr>
                        <a:t>III </a:t>
                      </a:r>
                      <a:r>
                        <a:rPr lang="en-US" sz="1200" b="0" i="0" dirty="0" smtClean="0">
                          <a:latin typeface="Calibri" panose="020F0502020204030204" pitchFamily="34" charset="0"/>
                          <a:cs typeface="Calibri" panose="020F0502020204030204" pitchFamily="34" charset="0"/>
                        </a:rPr>
                        <a:t>average no of employees </a:t>
                      </a:r>
                      <a:r>
                        <a:rPr lang="en-US" sz="1200" b="1" i="0" dirty="0" smtClean="0">
                          <a:latin typeface="Calibri" panose="020F0502020204030204" pitchFamily="34" charset="0"/>
                          <a:cs typeface="Calibri" panose="020F0502020204030204" pitchFamily="34" charset="0"/>
                        </a:rPr>
                        <a:t>less then 50 </a:t>
                      </a:r>
                      <a:r>
                        <a:rPr lang="en-US" sz="1200" b="0" i="0" dirty="0" smtClean="0">
                          <a:latin typeface="Calibri" panose="020F0502020204030204" pitchFamily="34" charset="0"/>
                          <a:cs typeface="Calibri" panose="020F0502020204030204" pitchFamily="34" charset="0"/>
                        </a:rPr>
                        <a:t>and </a:t>
                      </a:r>
                    </a:p>
                    <a:p>
                      <a:pPr algn="just"/>
                      <a:r>
                        <a:rPr lang="en-US" sz="1200" b="1" i="0" dirty="0" smtClean="0">
                          <a:latin typeface="Calibri" panose="020F0502020204030204" pitchFamily="34" charset="0"/>
                          <a:cs typeface="Calibri" panose="020F0502020204030204" pitchFamily="34" charset="0"/>
                        </a:rPr>
                        <a:t>Level IV </a:t>
                      </a:r>
                      <a:r>
                        <a:rPr lang="en-US" sz="1200" b="1" i="0" u="none" dirty="0" smtClean="0">
                          <a:latin typeface="Calibri" panose="020F0502020204030204" pitchFamily="34" charset="0"/>
                          <a:cs typeface="Calibri" panose="020F0502020204030204" pitchFamily="34" charset="0"/>
                        </a:rPr>
                        <a:t>irrespective of no of employees</a:t>
                      </a:r>
                    </a:p>
                  </a:txBody>
                  <a:tcPr anchor="ctr">
                    <a:solidFill>
                      <a:schemeClr val="tx2"/>
                    </a:solidFill>
                  </a:tcPr>
                </a:tc>
                <a:extLst>
                  <a:ext uri="{0D108BD9-81ED-4DB2-BD59-A6C34878D82A}">
                    <a16:rowId xmlns:a16="http://schemas.microsoft.com/office/drawing/2014/main" val="1797841776"/>
                  </a:ext>
                </a:extLst>
              </a:tr>
              <a:tr h="135155">
                <a:tc gridSpan="2">
                  <a:txBody>
                    <a:bodyPr/>
                    <a:lstStyle/>
                    <a:p>
                      <a:pPr algn="just"/>
                      <a:r>
                        <a:rPr lang="en-US" sz="1200" b="0" i="0" dirty="0" smtClean="0">
                          <a:latin typeface="Calibri" panose="020F0502020204030204" pitchFamily="34" charset="0"/>
                          <a:cs typeface="Calibri" panose="020F0502020204030204" pitchFamily="34" charset="0"/>
                        </a:rPr>
                        <a:t>Paragraphs 11 to 16 – to the extend dealing with recognition and measurement of non-vesting short-term accumulating compensated absences </a:t>
                      </a:r>
                      <a:endParaRPr lang="en-IN" sz="1200" b="0" i="0" dirty="0">
                        <a:latin typeface="Calibri" panose="020F0502020204030204" pitchFamily="34" charset="0"/>
                        <a:cs typeface="Calibri" panose="020F0502020204030204" pitchFamily="34" charset="0"/>
                      </a:endParaRPr>
                    </a:p>
                  </a:txBody>
                  <a:tcPr anchor="ctr">
                    <a:solidFill>
                      <a:schemeClr val="bg1"/>
                    </a:solidFill>
                  </a:tcPr>
                </a:tc>
                <a:tc hMerge="1">
                  <a:txBody>
                    <a:bodyPr/>
                    <a:lstStyle/>
                    <a:p>
                      <a:pPr algn="just"/>
                      <a:endParaRPr lang="en-US" sz="1200" b="0" i="0" u="none" strike="noStrike" cap="none" baseline="0" dirty="0" smtClean="0">
                        <a:solidFill>
                          <a:srgbClr val="000000"/>
                        </a:solidFill>
                        <a:latin typeface="Calibri" panose="020F0502020204030204" pitchFamily="34" charset="0"/>
                        <a:ea typeface="Arial"/>
                        <a:cs typeface="Calibri" panose="020F0502020204030204" pitchFamily="34" charset="0"/>
                        <a:sym typeface="Arial"/>
                      </a:endParaRPr>
                    </a:p>
                  </a:txBody>
                  <a:tcPr anchor="ctr">
                    <a:solidFill>
                      <a:schemeClr val="bg1"/>
                    </a:solidFill>
                  </a:tcPr>
                </a:tc>
                <a:extLst>
                  <a:ext uri="{0D108BD9-81ED-4DB2-BD59-A6C34878D82A}">
                    <a16:rowId xmlns:a16="http://schemas.microsoft.com/office/drawing/2014/main" val="915353549"/>
                  </a:ext>
                </a:extLst>
              </a:tr>
              <a:tr h="135155">
                <a:tc gridSpan="2">
                  <a:txBody>
                    <a:bodyPr/>
                    <a:lstStyle/>
                    <a:p>
                      <a:pPr algn="just"/>
                      <a:r>
                        <a:rPr lang="en-US" sz="1200" b="0" i="0" u="none" strike="noStrike" baseline="0" dirty="0" smtClean="0">
                          <a:latin typeface="Calibri" panose="020F0502020204030204" pitchFamily="34" charset="0"/>
                          <a:cs typeface="Calibri" panose="020F0502020204030204" pitchFamily="34" charset="0"/>
                        </a:rPr>
                        <a:t>Paragraphs 46 and 139 which deal with discounting of amounts that fall due more than 12 months after the balance sheet date;</a:t>
                      </a:r>
                      <a:endParaRPr lang="en-IN" sz="1200" b="0" i="0" dirty="0">
                        <a:latin typeface="Calibri" panose="020F0502020204030204" pitchFamily="34" charset="0"/>
                        <a:cs typeface="Calibri" panose="020F0502020204030204" pitchFamily="34" charset="0"/>
                      </a:endParaRPr>
                    </a:p>
                  </a:txBody>
                  <a:tcPr anchor="ctr">
                    <a:solidFill>
                      <a:schemeClr val="bg1"/>
                    </a:solidFill>
                  </a:tcPr>
                </a:tc>
                <a:tc hMerge="1">
                  <a:txBody>
                    <a:bodyPr/>
                    <a:lstStyle/>
                    <a:p>
                      <a:pPr algn="just"/>
                      <a:endParaRPr lang="en-US" sz="1200" b="0" i="0" u="none" strike="noStrike" cap="none" baseline="0" dirty="0" smtClean="0">
                        <a:solidFill>
                          <a:srgbClr val="000000"/>
                        </a:solidFill>
                        <a:latin typeface="Calibri" panose="020F0502020204030204" pitchFamily="34" charset="0"/>
                        <a:ea typeface="Arial"/>
                        <a:cs typeface="Calibri" panose="020F0502020204030204" pitchFamily="34" charset="0"/>
                        <a:sym typeface="Arial"/>
                      </a:endParaRPr>
                    </a:p>
                  </a:txBody>
                  <a:tcPr anchor="ctr">
                    <a:solidFill>
                      <a:schemeClr val="bg1"/>
                    </a:solidFill>
                  </a:tcPr>
                </a:tc>
                <a:extLst>
                  <a:ext uri="{0D108BD9-81ED-4DB2-BD59-A6C34878D82A}">
                    <a16:rowId xmlns:a16="http://schemas.microsoft.com/office/drawing/2014/main" val="1452888397"/>
                  </a:ext>
                </a:extLst>
              </a:tr>
              <a:tr h="135155">
                <a:tc gridSpan="2">
                  <a:txBody>
                    <a:bodyPr/>
                    <a:lstStyle/>
                    <a:p>
                      <a:pPr algn="just"/>
                      <a:r>
                        <a:rPr lang="en-US" sz="1200" b="0" i="0" dirty="0" smtClean="0">
                          <a:latin typeface="Calibri" panose="020F0502020204030204" pitchFamily="34" charset="0"/>
                          <a:cs typeface="Calibri" panose="020F0502020204030204" pitchFamily="34" charset="0"/>
                        </a:rPr>
                        <a:t>*Recognition and measurement principles laid down in paragraphs 50 to 116 and presentation and disclosure requirements laid down in paragraphs 117 to 123 of the Standard In respect of accounting for defined benefit plans </a:t>
                      </a:r>
                      <a:endParaRPr lang="en-IN" sz="1200" b="0" i="0" dirty="0">
                        <a:latin typeface="Calibri" panose="020F0502020204030204" pitchFamily="34" charset="0"/>
                        <a:cs typeface="Calibri" panose="020F0502020204030204" pitchFamily="34" charset="0"/>
                      </a:endParaRPr>
                    </a:p>
                  </a:txBody>
                  <a:tcPr anchor="ctr">
                    <a:solidFill>
                      <a:schemeClr val="bg1"/>
                    </a:solidFill>
                  </a:tcPr>
                </a:tc>
                <a:tc hMerge="1">
                  <a:txBody>
                    <a:bodyPr/>
                    <a:lstStyle/>
                    <a:p>
                      <a:pPr algn="just"/>
                      <a:endParaRPr lang="en-US" sz="1200" b="0" i="0" u="none" strike="noStrike" cap="none" baseline="0" dirty="0" smtClean="0">
                        <a:solidFill>
                          <a:srgbClr val="000000"/>
                        </a:solidFill>
                        <a:latin typeface="Calibri" panose="020F0502020204030204" pitchFamily="34" charset="0"/>
                        <a:ea typeface="Arial"/>
                        <a:cs typeface="Calibri" panose="020F0502020204030204" pitchFamily="34" charset="0"/>
                        <a:sym typeface="Arial"/>
                      </a:endParaRPr>
                    </a:p>
                  </a:txBody>
                  <a:tcPr anchor="ctr">
                    <a:solidFill>
                      <a:schemeClr val="bg1"/>
                    </a:solidFill>
                  </a:tcPr>
                </a:tc>
                <a:extLst>
                  <a:ext uri="{0D108BD9-81ED-4DB2-BD59-A6C34878D82A}">
                    <a16:rowId xmlns:a16="http://schemas.microsoft.com/office/drawing/2014/main" val="2536364304"/>
                  </a:ext>
                </a:extLst>
              </a:tr>
              <a:tr h="225258">
                <a:tc>
                  <a:txBody>
                    <a:bodyPr/>
                    <a:lstStyle/>
                    <a:p>
                      <a:pPr algn="just"/>
                      <a:r>
                        <a:rPr lang="en-US" sz="1200" b="0" i="0" dirty="0" smtClean="0">
                          <a:latin typeface="Calibri" panose="020F0502020204030204" pitchFamily="34" charset="0"/>
                          <a:cs typeface="Calibri" panose="020F0502020204030204" pitchFamily="34" charset="0"/>
                        </a:rPr>
                        <a:t>To Actuarially</a:t>
                      </a:r>
                      <a:r>
                        <a:rPr lang="en-US" sz="1200" b="0" i="0" baseline="0" dirty="0" smtClean="0">
                          <a:latin typeface="Calibri" panose="020F0502020204030204" pitchFamily="34" charset="0"/>
                          <a:cs typeface="Calibri" panose="020F0502020204030204" pitchFamily="34" charset="0"/>
                        </a:rPr>
                        <a:t> determine</a:t>
                      </a:r>
                      <a:endParaRPr lang="en-US" sz="1200" b="0" i="0" dirty="0" smtClean="0">
                        <a:latin typeface="Calibri" panose="020F0502020204030204" pitchFamily="34" charset="0"/>
                        <a:cs typeface="Calibri" panose="020F0502020204030204" pitchFamily="34" charset="0"/>
                      </a:endParaRPr>
                    </a:p>
                    <a:p>
                      <a:pPr algn="just"/>
                      <a:endParaRPr lang="en-US" sz="1200" b="0" i="0" dirty="0" smtClean="0">
                        <a:latin typeface="Calibri" panose="020F0502020204030204" pitchFamily="34" charset="0"/>
                        <a:cs typeface="Calibri" panose="020F0502020204030204" pitchFamily="34" charset="0"/>
                      </a:endParaRPr>
                    </a:p>
                    <a:p>
                      <a:pPr algn="just"/>
                      <a:r>
                        <a:rPr lang="en-US" sz="1200" b="0" i="0" dirty="0" smtClean="0">
                          <a:latin typeface="Calibri" panose="020F0502020204030204" pitchFamily="34" charset="0"/>
                          <a:cs typeface="Calibri" panose="020F0502020204030204" pitchFamily="34" charset="0"/>
                        </a:rPr>
                        <a:t>*Need to comply with para 78 and 120(</a:t>
                      </a:r>
                      <a:r>
                        <a:rPr lang="en-US" sz="1200" b="0" i="0" dirty="0" err="1" smtClean="0">
                          <a:latin typeface="Calibri" panose="020F0502020204030204" pitchFamily="34" charset="0"/>
                          <a:cs typeface="Calibri" panose="020F0502020204030204" pitchFamily="34" charset="0"/>
                        </a:rPr>
                        <a:t>i</a:t>
                      </a:r>
                      <a:r>
                        <a:rPr lang="en-US" sz="1200" b="0" i="0" dirty="0" smtClean="0">
                          <a:latin typeface="Calibri" panose="020F0502020204030204" pitchFamily="34" charset="0"/>
                          <a:cs typeface="Calibri" panose="020F0502020204030204" pitchFamily="34" charset="0"/>
                        </a:rPr>
                        <a:t>) of the Standards </a:t>
                      </a:r>
                    </a:p>
                  </a:txBody>
                  <a:tcPr anchor="ctr">
                    <a:noFill/>
                  </a:tcPr>
                </a:tc>
                <a:tc>
                  <a:txBody>
                    <a:bodyPr/>
                    <a:lstStyle/>
                    <a:p>
                      <a:pPr algn="just"/>
                      <a:r>
                        <a:rPr lang="en-US" sz="1200" b="0" i="0" u="none" strike="noStrike" cap="none" baseline="0" dirty="0" smtClean="0">
                          <a:solidFill>
                            <a:srgbClr val="000000"/>
                          </a:solidFill>
                          <a:latin typeface="Calibri" panose="020F0502020204030204" pitchFamily="34" charset="0"/>
                          <a:ea typeface="Arial"/>
                          <a:cs typeface="Calibri" panose="020F0502020204030204" pitchFamily="34" charset="0"/>
                          <a:sym typeface="Arial"/>
                        </a:rPr>
                        <a:t>Recognition and measurement principles laid down in paragraphs 129 to 131 of the Standard in respect of accounting for other long-term employee benefits.</a:t>
                      </a:r>
                      <a:endParaRPr lang="en-IN" sz="1200" b="0" i="0" u="none" strike="noStrike" cap="none" baseline="0" dirty="0" smtClean="0">
                        <a:solidFill>
                          <a:srgbClr val="000000"/>
                        </a:solidFill>
                        <a:latin typeface="Calibri" panose="020F0502020204030204" pitchFamily="34" charset="0"/>
                        <a:ea typeface="Arial"/>
                        <a:cs typeface="Calibri" panose="020F0502020204030204" pitchFamily="34" charset="0"/>
                        <a:sym typeface="Arial"/>
                      </a:endParaRPr>
                    </a:p>
                  </a:txBody>
                  <a:tcPr>
                    <a:noFill/>
                  </a:tcPr>
                </a:tc>
                <a:extLst>
                  <a:ext uri="{0D108BD9-81ED-4DB2-BD59-A6C34878D82A}">
                    <a16:rowId xmlns:a16="http://schemas.microsoft.com/office/drawing/2014/main" val="660588256"/>
                  </a:ext>
                </a:extLst>
              </a:tr>
            </a:tbl>
          </a:graphicData>
        </a:graphic>
      </p:graphicFrame>
      <p:sp>
        <p:nvSpPr>
          <p:cNvPr id="19" name="Rectangle 18"/>
          <p:cNvSpPr/>
          <p:nvPr/>
        </p:nvSpPr>
        <p:spPr>
          <a:xfrm>
            <a:off x="222799" y="1399647"/>
            <a:ext cx="8211814" cy="461665"/>
          </a:xfrm>
          <a:prstGeom prst="rect">
            <a:avLst/>
          </a:prstGeom>
        </p:spPr>
        <p:txBody>
          <a:bodyPr wrap="square">
            <a:spAutoFit/>
          </a:bodyPr>
          <a:lstStyle/>
          <a:p>
            <a:r>
              <a:rPr lang="en-US" sz="1200" b="1" dirty="0" smtClean="0">
                <a:solidFill>
                  <a:srgbClr val="FF0000"/>
                </a:solidFill>
                <a:latin typeface="Arial" panose="020B0604020202020204" pitchFamily="34" charset="0"/>
              </a:rPr>
              <a:t>AS 14</a:t>
            </a:r>
            <a:r>
              <a:rPr lang="en-US" sz="1200" dirty="0" smtClean="0">
                <a:solidFill>
                  <a:srgbClr val="FF0000"/>
                </a:solidFill>
                <a:latin typeface="Arial" panose="020B0604020202020204" pitchFamily="34" charset="0"/>
              </a:rPr>
              <a:t> </a:t>
            </a:r>
            <a:r>
              <a:rPr lang="en-US" sz="1200" dirty="0" smtClean="0">
                <a:solidFill>
                  <a:srgbClr val="475055"/>
                </a:solidFill>
                <a:latin typeface="Arial" panose="020B0604020202020204" pitchFamily="34" charset="0"/>
              </a:rPr>
              <a:t>-  </a:t>
            </a:r>
            <a:r>
              <a:rPr lang="en-US" sz="1200" dirty="0">
                <a:solidFill>
                  <a:srgbClr val="475055"/>
                </a:solidFill>
                <a:latin typeface="Arial" panose="020B0604020202020204" pitchFamily="34" charset="0"/>
              </a:rPr>
              <a:t>Level IV </a:t>
            </a:r>
            <a:r>
              <a:rPr lang="en-US" sz="1200" dirty="0" smtClean="0">
                <a:solidFill>
                  <a:srgbClr val="475055"/>
                </a:solidFill>
                <a:latin typeface="Arial" panose="020B0604020202020204" pitchFamily="34" charset="0"/>
              </a:rPr>
              <a:t>-generally are </a:t>
            </a:r>
            <a:r>
              <a:rPr lang="en-US" sz="1200" dirty="0">
                <a:solidFill>
                  <a:srgbClr val="475055"/>
                </a:solidFill>
                <a:latin typeface="Arial" panose="020B0604020202020204" pitchFamily="34" charset="0"/>
              </a:rPr>
              <a:t>no such transactions </a:t>
            </a:r>
            <a:r>
              <a:rPr lang="en-US" sz="1200" dirty="0" smtClean="0">
                <a:solidFill>
                  <a:srgbClr val="475055"/>
                </a:solidFill>
                <a:latin typeface="Arial" panose="020B0604020202020204" pitchFamily="34" charset="0"/>
              </a:rPr>
              <a:t>covered </a:t>
            </a:r>
            <a:r>
              <a:rPr lang="en-US" sz="1200" dirty="0">
                <a:solidFill>
                  <a:srgbClr val="475055"/>
                </a:solidFill>
                <a:latin typeface="Arial" panose="020B0604020202020204" pitchFamily="34" charset="0"/>
              </a:rPr>
              <a:t>under AS 14, </a:t>
            </a:r>
            <a:r>
              <a:rPr lang="en-US" sz="1200" dirty="0" smtClean="0">
                <a:solidFill>
                  <a:srgbClr val="475055"/>
                </a:solidFill>
                <a:latin typeface="Arial" panose="020B0604020202020204" pitchFamily="34" charset="0"/>
              </a:rPr>
              <a:t>However</a:t>
            </a:r>
            <a:r>
              <a:rPr lang="en-US" sz="1200" dirty="0">
                <a:solidFill>
                  <a:srgbClr val="475055"/>
                </a:solidFill>
                <a:latin typeface="Arial" panose="020B0604020202020204" pitchFamily="34" charset="0"/>
              </a:rPr>
              <a:t>, if there are any such transactions, these entities shall apply the requirements of the relevant standard.</a:t>
            </a:r>
            <a:endParaRPr lang="en-US" sz="1200" dirty="0"/>
          </a:p>
        </p:txBody>
      </p:sp>
    </p:spTree>
    <p:extLst>
      <p:ext uri="{BB962C8B-B14F-4D97-AF65-F5344CB8AC3E}">
        <p14:creationId xmlns:p14="http://schemas.microsoft.com/office/powerpoint/2010/main" val="1172167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BACKGROUND - ICDS:</a:t>
            </a:r>
            <a:endParaRPr lang="en-IN" dirty="0"/>
          </a:p>
        </p:txBody>
      </p:sp>
      <p:sp>
        <p:nvSpPr>
          <p:cNvPr id="216" name="Google Shape;216;p1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11" name="Google Shape;194;p12"/>
          <p:cNvGrpSpPr/>
          <p:nvPr/>
        </p:nvGrpSpPr>
        <p:grpSpPr>
          <a:xfrm>
            <a:off x="293683" y="574116"/>
            <a:ext cx="309041" cy="403123"/>
            <a:chOff x="590250" y="244200"/>
            <a:chExt cx="407975" cy="532175"/>
          </a:xfrm>
        </p:grpSpPr>
        <p:sp>
          <p:nvSpPr>
            <p:cNvPr id="12"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ounded Rectangle 6"/>
          <p:cNvSpPr/>
          <p:nvPr/>
        </p:nvSpPr>
        <p:spPr>
          <a:xfrm>
            <a:off x="144782" y="1730175"/>
            <a:ext cx="5475434" cy="501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ounded Rectangle 26"/>
          <p:cNvSpPr/>
          <p:nvPr/>
        </p:nvSpPr>
        <p:spPr>
          <a:xfrm>
            <a:off x="711778" y="2436750"/>
            <a:ext cx="6179676" cy="501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ounded Rectangle 27"/>
          <p:cNvSpPr/>
          <p:nvPr/>
        </p:nvSpPr>
        <p:spPr>
          <a:xfrm>
            <a:off x="1572322" y="3143325"/>
            <a:ext cx="6635397" cy="501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ounded Rectangle 28"/>
          <p:cNvSpPr/>
          <p:nvPr/>
        </p:nvSpPr>
        <p:spPr>
          <a:xfrm>
            <a:off x="2263698" y="3869906"/>
            <a:ext cx="6666869" cy="501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wn Arrow 7"/>
          <p:cNvSpPr/>
          <p:nvPr/>
        </p:nvSpPr>
        <p:spPr>
          <a:xfrm>
            <a:off x="5190894" y="2071110"/>
            <a:ext cx="434898" cy="434898"/>
          </a:xfrm>
          <a:prstGeom prst="down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Down Arrow 30"/>
          <p:cNvSpPr/>
          <p:nvPr/>
        </p:nvSpPr>
        <p:spPr>
          <a:xfrm>
            <a:off x="6436112" y="2794896"/>
            <a:ext cx="434898" cy="434898"/>
          </a:xfrm>
          <a:prstGeom prst="down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Down Arrow 31"/>
          <p:cNvSpPr/>
          <p:nvPr/>
        </p:nvSpPr>
        <p:spPr>
          <a:xfrm>
            <a:off x="7769103" y="3540069"/>
            <a:ext cx="434898" cy="434898"/>
          </a:xfrm>
          <a:prstGeom prst="down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267888" y="1827188"/>
            <a:ext cx="4672102" cy="307777"/>
          </a:xfrm>
          <a:prstGeom prst="rect">
            <a:avLst/>
          </a:prstGeom>
          <a:noFill/>
        </p:spPr>
        <p:txBody>
          <a:bodyPr wrap="square" rtlCol="0">
            <a:spAutoFit/>
          </a:bodyPr>
          <a:lstStyle/>
          <a:p>
            <a:r>
              <a:rPr lang="en-US" dirty="0" smtClean="0">
                <a:solidFill>
                  <a:schemeClr val="bg1"/>
                </a:solidFill>
              </a:rPr>
              <a:t>ICDS </a:t>
            </a:r>
            <a:r>
              <a:rPr lang="en-US" dirty="0">
                <a:solidFill>
                  <a:schemeClr val="bg1"/>
                </a:solidFill>
              </a:rPr>
              <a:t>- Income Computation and Disclosure Standard</a:t>
            </a:r>
            <a:endParaRPr lang="en-IN" dirty="0">
              <a:solidFill>
                <a:schemeClr val="bg1"/>
              </a:solidFill>
            </a:endParaRPr>
          </a:p>
        </p:txBody>
      </p:sp>
      <p:sp>
        <p:nvSpPr>
          <p:cNvPr id="35" name="TextBox 34"/>
          <p:cNvSpPr txBox="1"/>
          <p:nvPr/>
        </p:nvSpPr>
        <p:spPr>
          <a:xfrm>
            <a:off x="874593" y="2503337"/>
            <a:ext cx="4316301" cy="307777"/>
          </a:xfrm>
          <a:prstGeom prst="rect">
            <a:avLst/>
          </a:prstGeom>
          <a:noFill/>
        </p:spPr>
        <p:txBody>
          <a:bodyPr wrap="square" rtlCol="0">
            <a:spAutoFit/>
          </a:bodyPr>
          <a:lstStyle/>
          <a:p>
            <a:r>
              <a:rPr lang="en-US" dirty="0" smtClean="0">
                <a:solidFill>
                  <a:schemeClr val="bg1"/>
                </a:solidFill>
              </a:rPr>
              <a:t>CG </a:t>
            </a:r>
            <a:r>
              <a:rPr lang="en-US" dirty="0">
                <a:solidFill>
                  <a:schemeClr val="bg1"/>
                </a:solidFill>
              </a:rPr>
              <a:t>has power to notify ICDS – Sec 145(2)</a:t>
            </a:r>
            <a:endParaRPr lang="en-IN" dirty="0">
              <a:solidFill>
                <a:schemeClr val="bg1"/>
              </a:solidFill>
            </a:endParaRPr>
          </a:p>
        </p:txBody>
      </p:sp>
      <p:sp>
        <p:nvSpPr>
          <p:cNvPr id="36" name="TextBox 35"/>
          <p:cNvSpPr txBox="1"/>
          <p:nvPr/>
        </p:nvSpPr>
        <p:spPr>
          <a:xfrm>
            <a:off x="1655800" y="3226282"/>
            <a:ext cx="6548201" cy="307777"/>
          </a:xfrm>
          <a:prstGeom prst="rect">
            <a:avLst/>
          </a:prstGeom>
          <a:noFill/>
        </p:spPr>
        <p:txBody>
          <a:bodyPr wrap="square" rtlCol="0">
            <a:spAutoFit/>
          </a:bodyPr>
          <a:lstStyle/>
          <a:p>
            <a:r>
              <a:rPr lang="en-US" dirty="0" smtClean="0">
                <a:solidFill>
                  <a:schemeClr val="bg1"/>
                </a:solidFill>
              </a:rPr>
              <a:t>CBDT </a:t>
            </a:r>
            <a:r>
              <a:rPr lang="en-US" dirty="0">
                <a:solidFill>
                  <a:schemeClr val="bg1"/>
                </a:solidFill>
              </a:rPr>
              <a:t>notified ICDS on 31st March, 2015 which shall apply </a:t>
            </a:r>
            <a:r>
              <a:rPr lang="en-US" dirty="0" smtClean="0">
                <a:solidFill>
                  <a:schemeClr val="bg1"/>
                </a:solidFill>
              </a:rPr>
              <a:t>from </a:t>
            </a:r>
            <a:r>
              <a:rPr lang="en-US" dirty="0">
                <a:solidFill>
                  <a:schemeClr val="bg1"/>
                </a:solidFill>
              </a:rPr>
              <a:t>AY </a:t>
            </a:r>
            <a:r>
              <a:rPr lang="en-US" dirty="0" smtClean="0">
                <a:solidFill>
                  <a:schemeClr val="bg1"/>
                </a:solidFill>
              </a:rPr>
              <a:t>2016- 17</a:t>
            </a:r>
            <a:endParaRPr lang="en-US" dirty="0">
              <a:solidFill>
                <a:schemeClr val="bg1"/>
              </a:solidFill>
            </a:endParaRPr>
          </a:p>
        </p:txBody>
      </p:sp>
      <p:sp>
        <p:nvSpPr>
          <p:cNvPr id="37" name="TextBox 36"/>
          <p:cNvSpPr txBox="1"/>
          <p:nvPr/>
        </p:nvSpPr>
        <p:spPr>
          <a:xfrm>
            <a:off x="2281865" y="3839182"/>
            <a:ext cx="6648702" cy="523220"/>
          </a:xfrm>
          <a:prstGeom prst="rect">
            <a:avLst/>
          </a:prstGeom>
          <a:noFill/>
        </p:spPr>
        <p:txBody>
          <a:bodyPr wrap="square" rtlCol="0">
            <a:spAutoFit/>
          </a:bodyPr>
          <a:lstStyle/>
          <a:p>
            <a:r>
              <a:rPr lang="en-US" dirty="0" smtClean="0">
                <a:solidFill>
                  <a:schemeClr val="bg1"/>
                </a:solidFill>
              </a:rPr>
              <a:t>CBDT </a:t>
            </a:r>
            <a:r>
              <a:rPr lang="en-US" dirty="0">
                <a:solidFill>
                  <a:schemeClr val="bg1"/>
                </a:solidFill>
              </a:rPr>
              <a:t>notified another ICDS on 29th September, 2016 which </a:t>
            </a:r>
            <a:r>
              <a:rPr lang="en-US" dirty="0" smtClean="0">
                <a:solidFill>
                  <a:schemeClr val="bg1"/>
                </a:solidFill>
              </a:rPr>
              <a:t>shall replace earlier </a:t>
            </a:r>
            <a:r>
              <a:rPr lang="en-US" dirty="0">
                <a:solidFill>
                  <a:schemeClr val="bg1"/>
                </a:solidFill>
              </a:rPr>
              <a:t>notification and shall apply from AY 2017-18 </a:t>
            </a:r>
            <a:r>
              <a:rPr lang="en-US" dirty="0" smtClean="0">
                <a:solidFill>
                  <a:schemeClr val="bg1"/>
                </a:solidFill>
              </a:rPr>
              <a:t>and Subsequent </a:t>
            </a:r>
            <a:r>
              <a:rPr lang="en-US" dirty="0">
                <a:solidFill>
                  <a:schemeClr val="bg1"/>
                </a:solidFill>
              </a:rPr>
              <a:t>AY</a:t>
            </a:r>
            <a:endParaRPr lang="en-IN"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General principles</a:t>
            </a:r>
            <a:endParaRPr lang="en-IN" dirty="0">
              <a:solidFill>
                <a:schemeClr val="bg1"/>
              </a:solidFill>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solidFill>
                  <a:schemeClr val="tx1"/>
                </a:solidFill>
              </a:rPr>
              <a:t>12</a:t>
            </a:fld>
            <a:endParaRPr lang="en">
              <a:solidFill>
                <a:schemeClr val="tx1"/>
              </a:solidFill>
            </a:endParaRPr>
          </a:p>
        </p:txBody>
      </p:sp>
      <p:grpSp>
        <p:nvGrpSpPr>
          <p:cNvPr id="28" name="Google Shape;1372;p38"/>
          <p:cNvGrpSpPr/>
          <p:nvPr/>
        </p:nvGrpSpPr>
        <p:grpSpPr>
          <a:xfrm>
            <a:off x="6832638" y="5582790"/>
            <a:ext cx="373053" cy="445791"/>
            <a:chOff x="8095060" y="5664590"/>
            <a:chExt cx="497404" cy="594389"/>
          </a:xfrm>
        </p:grpSpPr>
        <p:grpSp>
          <p:nvGrpSpPr>
            <p:cNvPr id="29" name="Google Shape;1373;p38"/>
            <p:cNvGrpSpPr/>
            <p:nvPr/>
          </p:nvGrpSpPr>
          <p:grpSpPr>
            <a:xfrm>
              <a:off x="8095060" y="5969027"/>
              <a:ext cx="497404" cy="289951"/>
              <a:chOff x="8095060" y="5969027"/>
              <a:chExt cx="497404" cy="289951"/>
            </a:xfrm>
          </p:grpSpPr>
          <p:sp>
            <p:nvSpPr>
              <p:cNvPr id="42" name="Google Shape;1374;p38"/>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sp>
            <p:nvSpPr>
              <p:cNvPr id="43" name="Google Shape;1375;p38"/>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sp>
            <p:nvSpPr>
              <p:cNvPr id="44" name="Google Shape;1376;p38"/>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grpSp>
        <p:grpSp>
          <p:nvGrpSpPr>
            <p:cNvPr id="30" name="Google Shape;1377;p38"/>
            <p:cNvGrpSpPr/>
            <p:nvPr/>
          </p:nvGrpSpPr>
          <p:grpSpPr>
            <a:xfrm>
              <a:off x="8095060" y="5867832"/>
              <a:ext cx="497404" cy="289312"/>
              <a:chOff x="8095060" y="5867832"/>
              <a:chExt cx="497404" cy="289312"/>
            </a:xfrm>
          </p:grpSpPr>
          <p:sp>
            <p:nvSpPr>
              <p:cNvPr id="39" name="Google Shape;1378;p38"/>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sp>
            <p:nvSpPr>
              <p:cNvPr id="40" name="Google Shape;1379;p38"/>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sp>
            <p:nvSpPr>
              <p:cNvPr id="41" name="Google Shape;1380;p38"/>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grpSp>
        <p:grpSp>
          <p:nvGrpSpPr>
            <p:cNvPr id="31" name="Google Shape;1381;p38"/>
            <p:cNvGrpSpPr/>
            <p:nvPr/>
          </p:nvGrpSpPr>
          <p:grpSpPr>
            <a:xfrm>
              <a:off x="8095060" y="5765998"/>
              <a:ext cx="497404" cy="289312"/>
              <a:chOff x="8095060" y="5765998"/>
              <a:chExt cx="497404" cy="289312"/>
            </a:xfrm>
          </p:grpSpPr>
          <p:sp>
            <p:nvSpPr>
              <p:cNvPr id="36" name="Google Shape;1382;p38"/>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sp>
            <p:nvSpPr>
              <p:cNvPr id="37" name="Google Shape;1383;p38"/>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sp>
            <p:nvSpPr>
              <p:cNvPr id="38" name="Google Shape;1384;p38"/>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grpSp>
        <p:grpSp>
          <p:nvGrpSpPr>
            <p:cNvPr id="32" name="Google Shape;1385;p38"/>
            <p:cNvGrpSpPr/>
            <p:nvPr/>
          </p:nvGrpSpPr>
          <p:grpSpPr>
            <a:xfrm>
              <a:off x="8095060" y="5664590"/>
              <a:ext cx="497404" cy="290164"/>
              <a:chOff x="8095060" y="5664590"/>
              <a:chExt cx="497404" cy="290164"/>
            </a:xfrm>
          </p:grpSpPr>
          <p:sp>
            <p:nvSpPr>
              <p:cNvPr id="33" name="Google Shape;1386;p38"/>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sp>
            <p:nvSpPr>
              <p:cNvPr id="34" name="Google Shape;1387;p38"/>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sp>
            <p:nvSpPr>
              <p:cNvPr id="35" name="Google Shape;1388;p38"/>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grpSp>
      </p:grpSp>
      <p:sp>
        <p:nvSpPr>
          <p:cNvPr id="63" name="Rounded Rectangle 62"/>
          <p:cNvSpPr/>
          <p:nvPr/>
        </p:nvSpPr>
        <p:spPr>
          <a:xfrm>
            <a:off x="685972" y="1778604"/>
            <a:ext cx="903249" cy="71367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82" name="Rounded Rectangle 81"/>
          <p:cNvSpPr/>
          <p:nvPr/>
        </p:nvSpPr>
        <p:spPr>
          <a:xfrm>
            <a:off x="2835642" y="1742256"/>
            <a:ext cx="903249" cy="71367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83" name="Rounded Rectangle 82"/>
          <p:cNvSpPr/>
          <p:nvPr/>
        </p:nvSpPr>
        <p:spPr>
          <a:xfrm>
            <a:off x="4960050" y="1731416"/>
            <a:ext cx="903249" cy="71367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84" name="Rounded Rectangle 83"/>
          <p:cNvSpPr/>
          <p:nvPr/>
        </p:nvSpPr>
        <p:spPr>
          <a:xfrm>
            <a:off x="6925901" y="1701920"/>
            <a:ext cx="903249" cy="71367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85" name="Google Shape;1372;p38"/>
          <p:cNvGrpSpPr/>
          <p:nvPr/>
        </p:nvGrpSpPr>
        <p:grpSpPr>
          <a:xfrm>
            <a:off x="951069" y="1906326"/>
            <a:ext cx="373053" cy="445791"/>
            <a:chOff x="8095060" y="5664590"/>
            <a:chExt cx="497404" cy="594389"/>
          </a:xfrm>
        </p:grpSpPr>
        <p:grpSp>
          <p:nvGrpSpPr>
            <p:cNvPr id="86" name="Google Shape;1373;p38"/>
            <p:cNvGrpSpPr/>
            <p:nvPr/>
          </p:nvGrpSpPr>
          <p:grpSpPr>
            <a:xfrm>
              <a:off x="8095060" y="5969027"/>
              <a:ext cx="497404" cy="289951"/>
              <a:chOff x="8095060" y="5969027"/>
              <a:chExt cx="497404" cy="289951"/>
            </a:xfrm>
          </p:grpSpPr>
          <p:sp>
            <p:nvSpPr>
              <p:cNvPr id="99" name="Google Shape;1374;p38"/>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sp>
            <p:nvSpPr>
              <p:cNvPr id="100" name="Google Shape;1375;p38"/>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sp>
            <p:nvSpPr>
              <p:cNvPr id="101" name="Google Shape;1376;p38"/>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grpSp>
        <p:grpSp>
          <p:nvGrpSpPr>
            <p:cNvPr id="87" name="Google Shape;1377;p38"/>
            <p:cNvGrpSpPr/>
            <p:nvPr/>
          </p:nvGrpSpPr>
          <p:grpSpPr>
            <a:xfrm>
              <a:off x="8095060" y="5867832"/>
              <a:ext cx="497404" cy="289312"/>
              <a:chOff x="8095060" y="5867832"/>
              <a:chExt cx="497404" cy="289312"/>
            </a:xfrm>
          </p:grpSpPr>
          <p:sp>
            <p:nvSpPr>
              <p:cNvPr id="96" name="Google Shape;1378;p38"/>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sp>
            <p:nvSpPr>
              <p:cNvPr id="97" name="Google Shape;1379;p38"/>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sp>
            <p:nvSpPr>
              <p:cNvPr id="98" name="Google Shape;1380;p38"/>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grpSp>
        <p:grpSp>
          <p:nvGrpSpPr>
            <p:cNvPr id="88" name="Google Shape;1381;p38"/>
            <p:cNvGrpSpPr/>
            <p:nvPr/>
          </p:nvGrpSpPr>
          <p:grpSpPr>
            <a:xfrm>
              <a:off x="8095060" y="5765998"/>
              <a:ext cx="497404" cy="289312"/>
              <a:chOff x="8095060" y="5765998"/>
              <a:chExt cx="497404" cy="289312"/>
            </a:xfrm>
          </p:grpSpPr>
          <p:sp>
            <p:nvSpPr>
              <p:cNvPr id="93" name="Google Shape;1382;p38"/>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sp>
            <p:nvSpPr>
              <p:cNvPr id="94" name="Google Shape;1383;p38"/>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sp>
            <p:nvSpPr>
              <p:cNvPr id="95" name="Google Shape;1384;p38"/>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grpSp>
        <p:grpSp>
          <p:nvGrpSpPr>
            <p:cNvPr id="89" name="Google Shape;1385;p38"/>
            <p:cNvGrpSpPr/>
            <p:nvPr/>
          </p:nvGrpSpPr>
          <p:grpSpPr>
            <a:xfrm>
              <a:off x="8095060" y="5664590"/>
              <a:ext cx="497404" cy="290164"/>
              <a:chOff x="8095060" y="5664590"/>
              <a:chExt cx="497404" cy="290164"/>
            </a:xfrm>
          </p:grpSpPr>
          <p:sp>
            <p:nvSpPr>
              <p:cNvPr id="90" name="Google Shape;1386;p38"/>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sp>
            <p:nvSpPr>
              <p:cNvPr id="91" name="Google Shape;1387;p38"/>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sp>
            <p:nvSpPr>
              <p:cNvPr id="92" name="Google Shape;1388;p38"/>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grpSp>
      </p:grpSp>
      <p:grpSp>
        <p:nvGrpSpPr>
          <p:cNvPr id="102" name="Google Shape;1092;p38"/>
          <p:cNvGrpSpPr/>
          <p:nvPr/>
        </p:nvGrpSpPr>
        <p:grpSpPr>
          <a:xfrm>
            <a:off x="3105119" y="1858240"/>
            <a:ext cx="364294" cy="445741"/>
            <a:chOff x="606645" y="1011196"/>
            <a:chExt cx="588520" cy="720097"/>
          </a:xfrm>
        </p:grpSpPr>
        <p:sp>
          <p:nvSpPr>
            <p:cNvPr id="103" name="Google Shape;1093;p38"/>
            <p:cNvSpPr/>
            <p:nvPr/>
          </p:nvSpPr>
          <p:spPr>
            <a:xfrm>
              <a:off x="659316" y="1517469"/>
              <a:ext cx="456722" cy="213824"/>
            </a:xfrm>
            <a:custGeom>
              <a:avLst/>
              <a:gdLst/>
              <a:ahLst/>
              <a:cxnLst/>
              <a:rect l="l" t="t" r="r" b="b"/>
              <a:pathLst>
                <a:path w="763" h="358" extrusionOk="0">
                  <a:moveTo>
                    <a:pt x="1" y="27"/>
                  </a:moveTo>
                  <a:cubicBezTo>
                    <a:pt x="0" y="41"/>
                    <a:pt x="25" y="62"/>
                    <a:pt x="25" y="75"/>
                  </a:cubicBezTo>
                  <a:cubicBezTo>
                    <a:pt x="26" y="89"/>
                    <a:pt x="4" y="123"/>
                    <a:pt x="14" y="160"/>
                  </a:cubicBezTo>
                  <a:cubicBezTo>
                    <a:pt x="32" y="219"/>
                    <a:pt x="230" y="155"/>
                    <a:pt x="245" y="169"/>
                  </a:cubicBezTo>
                  <a:cubicBezTo>
                    <a:pt x="269" y="192"/>
                    <a:pt x="241" y="258"/>
                    <a:pt x="255" y="280"/>
                  </a:cubicBezTo>
                  <a:cubicBezTo>
                    <a:pt x="275" y="313"/>
                    <a:pt x="582" y="358"/>
                    <a:pt x="735" y="252"/>
                  </a:cubicBezTo>
                  <a:cubicBezTo>
                    <a:pt x="763" y="232"/>
                    <a:pt x="729" y="168"/>
                    <a:pt x="749" y="8"/>
                  </a:cubicBezTo>
                  <a:cubicBezTo>
                    <a:pt x="749" y="4"/>
                    <a:pt x="746" y="0"/>
                    <a:pt x="742" y="0"/>
                  </a:cubicBezTo>
                  <a:cubicBezTo>
                    <a:pt x="24" y="0"/>
                    <a:pt x="24" y="0"/>
                    <a:pt x="24" y="0"/>
                  </a:cubicBezTo>
                  <a:cubicBezTo>
                    <a:pt x="22" y="0"/>
                    <a:pt x="19" y="1"/>
                    <a:pt x="17" y="3"/>
                  </a:cubicBezTo>
                  <a:cubicBezTo>
                    <a:pt x="10" y="11"/>
                    <a:pt x="2" y="21"/>
                    <a:pt x="1" y="2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sp>
          <p:nvSpPr>
            <p:cNvPr id="104" name="Google Shape;1094;p38"/>
            <p:cNvSpPr/>
            <p:nvPr/>
          </p:nvSpPr>
          <p:spPr>
            <a:xfrm>
              <a:off x="606645" y="1354464"/>
              <a:ext cx="561583" cy="154615"/>
            </a:xfrm>
            <a:custGeom>
              <a:avLst/>
              <a:gdLst/>
              <a:ahLst/>
              <a:cxnLst/>
              <a:rect l="l" t="t" r="r" b="b"/>
              <a:pathLst>
                <a:path w="938" h="259" extrusionOk="0">
                  <a:moveTo>
                    <a:pt x="2" y="109"/>
                  </a:moveTo>
                  <a:cubicBezTo>
                    <a:pt x="0" y="146"/>
                    <a:pt x="74" y="161"/>
                    <a:pt x="88" y="186"/>
                  </a:cubicBezTo>
                  <a:cubicBezTo>
                    <a:pt x="93" y="197"/>
                    <a:pt x="77" y="222"/>
                    <a:pt x="79" y="237"/>
                  </a:cubicBezTo>
                  <a:cubicBezTo>
                    <a:pt x="79" y="244"/>
                    <a:pt x="91" y="252"/>
                    <a:pt x="101" y="257"/>
                  </a:cubicBezTo>
                  <a:cubicBezTo>
                    <a:pt x="103" y="258"/>
                    <a:pt x="104" y="259"/>
                    <a:pt x="106" y="259"/>
                  </a:cubicBezTo>
                  <a:cubicBezTo>
                    <a:pt x="840" y="259"/>
                    <a:pt x="840" y="259"/>
                    <a:pt x="840" y="259"/>
                  </a:cubicBezTo>
                  <a:cubicBezTo>
                    <a:pt x="840" y="258"/>
                    <a:pt x="840" y="258"/>
                    <a:pt x="840" y="258"/>
                  </a:cubicBezTo>
                  <a:cubicBezTo>
                    <a:pt x="854" y="164"/>
                    <a:pt x="895" y="93"/>
                    <a:pt x="936" y="10"/>
                  </a:cubicBezTo>
                  <a:cubicBezTo>
                    <a:pt x="936" y="10"/>
                    <a:pt x="936" y="10"/>
                    <a:pt x="936" y="10"/>
                  </a:cubicBezTo>
                  <a:cubicBezTo>
                    <a:pt x="938" y="5"/>
                    <a:pt x="935" y="0"/>
                    <a:pt x="929" y="0"/>
                  </a:cubicBezTo>
                  <a:cubicBezTo>
                    <a:pt x="77" y="0"/>
                    <a:pt x="77" y="0"/>
                    <a:pt x="77" y="0"/>
                  </a:cubicBezTo>
                  <a:cubicBezTo>
                    <a:pt x="75" y="0"/>
                    <a:pt x="73" y="1"/>
                    <a:pt x="71" y="3"/>
                  </a:cubicBezTo>
                  <a:cubicBezTo>
                    <a:pt x="39" y="39"/>
                    <a:pt x="3" y="78"/>
                    <a:pt x="2" y="10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sp>
          <p:nvSpPr>
            <p:cNvPr id="105" name="Google Shape;1095;p38"/>
            <p:cNvSpPr/>
            <p:nvPr/>
          </p:nvSpPr>
          <p:spPr>
            <a:xfrm>
              <a:off x="661721" y="1191460"/>
              <a:ext cx="533444" cy="154135"/>
            </a:xfrm>
            <a:custGeom>
              <a:avLst/>
              <a:gdLst/>
              <a:ahLst/>
              <a:cxnLst/>
              <a:rect l="l" t="t" r="r" b="b"/>
              <a:pathLst>
                <a:path w="891" h="258" extrusionOk="0">
                  <a:moveTo>
                    <a:pt x="8" y="98"/>
                  </a:moveTo>
                  <a:cubicBezTo>
                    <a:pt x="2" y="142"/>
                    <a:pt x="31" y="174"/>
                    <a:pt x="28" y="199"/>
                  </a:cubicBezTo>
                  <a:cubicBezTo>
                    <a:pt x="26" y="213"/>
                    <a:pt x="17" y="230"/>
                    <a:pt x="3" y="247"/>
                  </a:cubicBezTo>
                  <a:cubicBezTo>
                    <a:pt x="0" y="252"/>
                    <a:pt x="3" y="258"/>
                    <a:pt x="9" y="258"/>
                  </a:cubicBezTo>
                  <a:cubicBezTo>
                    <a:pt x="849" y="258"/>
                    <a:pt x="849" y="258"/>
                    <a:pt x="849" y="258"/>
                  </a:cubicBezTo>
                  <a:cubicBezTo>
                    <a:pt x="852" y="258"/>
                    <a:pt x="855" y="256"/>
                    <a:pt x="856" y="254"/>
                  </a:cubicBezTo>
                  <a:cubicBezTo>
                    <a:pt x="875" y="195"/>
                    <a:pt x="891" y="98"/>
                    <a:pt x="873" y="5"/>
                  </a:cubicBezTo>
                  <a:cubicBezTo>
                    <a:pt x="872" y="2"/>
                    <a:pt x="869" y="0"/>
                    <a:pt x="866" y="0"/>
                  </a:cubicBezTo>
                  <a:cubicBezTo>
                    <a:pt x="34" y="0"/>
                    <a:pt x="34" y="0"/>
                    <a:pt x="34" y="0"/>
                  </a:cubicBezTo>
                  <a:cubicBezTo>
                    <a:pt x="31" y="0"/>
                    <a:pt x="28" y="2"/>
                    <a:pt x="27" y="5"/>
                  </a:cubicBezTo>
                  <a:cubicBezTo>
                    <a:pt x="17" y="38"/>
                    <a:pt x="11" y="70"/>
                    <a:pt x="8" y="9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sp>
          <p:nvSpPr>
            <p:cNvPr id="106" name="Google Shape;1096;p38"/>
            <p:cNvSpPr/>
            <p:nvPr/>
          </p:nvSpPr>
          <p:spPr>
            <a:xfrm>
              <a:off x="683367" y="1011196"/>
              <a:ext cx="497368" cy="171394"/>
            </a:xfrm>
            <a:custGeom>
              <a:avLst/>
              <a:gdLst/>
              <a:ahLst/>
              <a:cxnLst/>
              <a:rect l="l" t="t" r="r" b="b"/>
              <a:pathLst>
                <a:path w="831" h="287" extrusionOk="0">
                  <a:moveTo>
                    <a:pt x="690" y="102"/>
                  </a:moveTo>
                  <a:cubicBezTo>
                    <a:pt x="488" y="0"/>
                    <a:pt x="287" y="19"/>
                    <a:pt x="180" y="75"/>
                  </a:cubicBezTo>
                  <a:cubicBezTo>
                    <a:pt x="84" y="125"/>
                    <a:pt x="31" y="203"/>
                    <a:pt x="2" y="278"/>
                  </a:cubicBezTo>
                  <a:cubicBezTo>
                    <a:pt x="0" y="282"/>
                    <a:pt x="3" y="287"/>
                    <a:pt x="8" y="287"/>
                  </a:cubicBezTo>
                  <a:cubicBezTo>
                    <a:pt x="823" y="287"/>
                    <a:pt x="823" y="287"/>
                    <a:pt x="823" y="287"/>
                  </a:cubicBezTo>
                  <a:cubicBezTo>
                    <a:pt x="828" y="287"/>
                    <a:pt x="831" y="283"/>
                    <a:pt x="830" y="278"/>
                  </a:cubicBezTo>
                  <a:cubicBezTo>
                    <a:pt x="810" y="207"/>
                    <a:pt x="768" y="141"/>
                    <a:pt x="690" y="10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grpSp>
      <p:sp>
        <p:nvSpPr>
          <p:cNvPr id="107" name="Rectangle 106"/>
          <p:cNvSpPr/>
          <p:nvPr/>
        </p:nvSpPr>
        <p:spPr>
          <a:xfrm>
            <a:off x="5160183" y="1860988"/>
            <a:ext cx="820764" cy="492443"/>
          </a:xfrm>
          <a:prstGeom prst="rect">
            <a:avLst/>
          </a:prstGeom>
        </p:spPr>
        <p:txBody>
          <a:bodyPr wrap="square">
            <a:spAutoFit/>
          </a:bodyPr>
          <a:lstStyle/>
          <a:p>
            <a:r>
              <a:rPr lang="en" sz="2600" dirty="0" smtClean="0">
                <a:solidFill>
                  <a:schemeClr val="tx1"/>
                </a:solidFill>
                <a:latin typeface="Roboto Condensed"/>
                <a:ea typeface="Roboto Condensed"/>
                <a:cs typeface="Roboto Condensed"/>
                <a:sym typeface="Roboto Condensed"/>
              </a:rPr>
              <a:t>📖</a:t>
            </a:r>
          </a:p>
        </p:txBody>
      </p:sp>
      <p:grpSp>
        <p:nvGrpSpPr>
          <p:cNvPr id="108" name="Google Shape;1119;p38"/>
          <p:cNvGrpSpPr/>
          <p:nvPr/>
        </p:nvGrpSpPr>
        <p:grpSpPr>
          <a:xfrm>
            <a:off x="7160992" y="1846728"/>
            <a:ext cx="460705" cy="491455"/>
            <a:chOff x="6506504" y="937343"/>
            <a:chExt cx="744273" cy="793950"/>
          </a:xfrm>
        </p:grpSpPr>
        <p:sp>
          <p:nvSpPr>
            <p:cNvPr id="109" name="Google Shape;1120;p38"/>
            <p:cNvSpPr/>
            <p:nvPr/>
          </p:nvSpPr>
          <p:spPr>
            <a:xfrm>
              <a:off x="6666683" y="1079385"/>
              <a:ext cx="422268" cy="171940"/>
            </a:xfrm>
            <a:custGeom>
              <a:avLst/>
              <a:gdLst/>
              <a:ahLst/>
              <a:cxnLst/>
              <a:rect l="l" t="t" r="r" b="b"/>
              <a:pathLst>
                <a:path w="2085276" h="859701" extrusionOk="0">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tx1"/>
                </a:solidFill>
                <a:latin typeface="Calibri"/>
                <a:ea typeface="Calibri"/>
                <a:cs typeface="Calibri"/>
                <a:sym typeface="Calibri"/>
              </a:endParaRPr>
            </a:p>
          </p:txBody>
        </p:sp>
        <p:sp>
          <p:nvSpPr>
            <p:cNvPr id="110" name="Google Shape;1121;p38"/>
            <p:cNvSpPr/>
            <p:nvPr/>
          </p:nvSpPr>
          <p:spPr>
            <a:xfrm>
              <a:off x="6664423" y="1259933"/>
              <a:ext cx="427985" cy="171450"/>
            </a:xfrm>
            <a:custGeom>
              <a:avLst/>
              <a:gdLst/>
              <a:ahLst/>
              <a:cxnLst/>
              <a:rect l="l" t="t" r="r" b="b"/>
              <a:pathLst>
                <a:path w="2113506" h="857250" extrusionOk="0">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tx1"/>
                </a:solidFill>
                <a:latin typeface="Calibri"/>
                <a:ea typeface="Calibri"/>
                <a:cs typeface="Calibri"/>
                <a:sym typeface="Calibri"/>
              </a:endParaRPr>
            </a:p>
          </p:txBody>
        </p:sp>
        <p:sp>
          <p:nvSpPr>
            <p:cNvPr id="111" name="Google Shape;1122;p38"/>
            <p:cNvSpPr/>
            <p:nvPr/>
          </p:nvSpPr>
          <p:spPr>
            <a:xfrm>
              <a:off x="6727642" y="1439988"/>
              <a:ext cx="303068" cy="171348"/>
            </a:xfrm>
            <a:custGeom>
              <a:avLst/>
              <a:gdLst/>
              <a:ahLst/>
              <a:cxnLst/>
              <a:rect l="l" t="t" r="r" b="b"/>
              <a:pathLst>
                <a:path w="1496631" h="856741" extrusionOk="0">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tx1"/>
                </a:solidFill>
                <a:latin typeface="Calibri"/>
                <a:ea typeface="Calibri"/>
                <a:cs typeface="Calibri"/>
                <a:sym typeface="Calibri"/>
              </a:endParaRPr>
            </a:p>
          </p:txBody>
        </p:sp>
        <p:grpSp>
          <p:nvGrpSpPr>
            <p:cNvPr id="112" name="Google Shape;1123;p38"/>
            <p:cNvGrpSpPr/>
            <p:nvPr/>
          </p:nvGrpSpPr>
          <p:grpSpPr>
            <a:xfrm>
              <a:off x="6506504" y="937343"/>
              <a:ext cx="744273" cy="793950"/>
              <a:chOff x="6565437" y="1588001"/>
              <a:chExt cx="744273" cy="793950"/>
            </a:xfrm>
          </p:grpSpPr>
          <p:sp>
            <p:nvSpPr>
              <p:cNvPr id="113" name="Google Shape;1124;p38"/>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sp>
            <p:nvSpPr>
              <p:cNvPr id="114" name="Google Shape;1125;p38"/>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sp>
            <p:nvSpPr>
              <p:cNvPr id="115" name="Google Shape;1126;p38"/>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sp>
            <p:nvSpPr>
              <p:cNvPr id="116" name="Google Shape;1127;p38"/>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sp>
            <p:nvSpPr>
              <p:cNvPr id="117" name="Google Shape;1128;p38"/>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sp>
            <p:nvSpPr>
              <p:cNvPr id="118" name="Google Shape;1129;p38"/>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sp>
            <p:nvSpPr>
              <p:cNvPr id="119" name="Google Shape;1130;p38"/>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sp>
            <p:nvSpPr>
              <p:cNvPr id="120" name="Google Shape;1131;p38"/>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sp>
            <p:nvSpPr>
              <p:cNvPr id="121" name="Google Shape;1132;p38"/>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sp>
            <p:nvSpPr>
              <p:cNvPr id="122" name="Google Shape;1133;p38"/>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tx1"/>
                  </a:solidFill>
                  <a:latin typeface="Calibri"/>
                  <a:ea typeface="Calibri"/>
                  <a:cs typeface="Calibri"/>
                  <a:sym typeface="Calibri"/>
                </a:endParaRPr>
              </a:p>
            </p:txBody>
          </p:sp>
        </p:grpSp>
      </p:grpSp>
      <p:sp>
        <p:nvSpPr>
          <p:cNvPr id="124" name="Down Arrow 123"/>
          <p:cNvSpPr/>
          <p:nvPr/>
        </p:nvSpPr>
        <p:spPr>
          <a:xfrm>
            <a:off x="3258529" y="2477315"/>
            <a:ext cx="146635" cy="3888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31" name="Horizontal Scroll 130"/>
          <p:cNvSpPr/>
          <p:nvPr/>
        </p:nvSpPr>
        <p:spPr>
          <a:xfrm>
            <a:off x="243950" y="2673824"/>
            <a:ext cx="1978471" cy="1842419"/>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32" name="Horizontal Scroll 131"/>
          <p:cNvSpPr/>
          <p:nvPr/>
        </p:nvSpPr>
        <p:spPr>
          <a:xfrm>
            <a:off x="2474882" y="2670036"/>
            <a:ext cx="1882011" cy="1743282"/>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33" name="Horizontal Scroll 132"/>
          <p:cNvSpPr/>
          <p:nvPr/>
        </p:nvSpPr>
        <p:spPr>
          <a:xfrm>
            <a:off x="4612278" y="2619308"/>
            <a:ext cx="1978773" cy="1743282"/>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smtClean="0">
                <a:solidFill>
                  <a:schemeClr val="tx1"/>
                </a:solidFill>
                <a:latin typeface="Times New Roman" panose="02020603050405020304" pitchFamily="18" charset="0"/>
                <a:ea typeface="Arial"/>
                <a:cs typeface="Arial"/>
              </a:rPr>
              <a:t>For Computation of Income and not for maintenance of Books of Accounts.</a:t>
            </a:r>
            <a:endParaRPr lang="en-IN" dirty="0">
              <a:solidFill>
                <a:schemeClr val="tx1"/>
              </a:solidFill>
              <a:latin typeface="Times New Roman" panose="02020603050405020304" pitchFamily="18" charset="0"/>
              <a:ea typeface="Arial"/>
              <a:cs typeface="Arial"/>
            </a:endParaRPr>
          </a:p>
        </p:txBody>
      </p:sp>
      <p:sp>
        <p:nvSpPr>
          <p:cNvPr id="134" name="Horizontal Scroll 133"/>
          <p:cNvSpPr/>
          <p:nvPr/>
        </p:nvSpPr>
        <p:spPr>
          <a:xfrm>
            <a:off x="6832637" y="2553320"/>
            <a:ext cx="1976825" cy="1743282"/>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35" name="Down Arrow 134"/>
          <p:cNvSpPr/>
          <p:nvPr/>
        </p:nvSpPr>
        <p:spPr>
          <a:xfrm>
            <a:off x="1108535" y="2508782"/>
            <a:ext cx="146635" cy="3888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39" name="Down Arrow 138"/>
          <p:cNvSpPr/>
          <p:nvPr/>
        </p:nvSpPr>
        <p:spPr>
          <a:xfrm>
            <a:off x="5367742" y="2424901"/>
            <a:ext cx="146635" cy="3888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40" name="Rectangle 139"/>
          <p:cNvSpPr/>
          <p:nvPr/>
        </p:nvSpPr>
        <p:spPr>
          <a:xfrm>
            <a:off x="2767264" y="2893685"/>
            <a:ext cx="1570560" cy="1092607"/>
          </a:xfrm>
          <a:prstGeom prst="rect">
            <a:avLst/>
          </a:prstGeom>
        </p:spPr>
        <p:txBody>
          <a:bodyPr wrap="square">
            <a:spAutoFit/>
          </a:bodyPr>
          <a:lstStyle/>
          <a:p>
            <a:endParaRPr lang="en-IN" sz="900" dirty="0">
              <a:solidFill>
                <a:schemeClr val="tx1"/>
              </a:solidFill>
              <a:latin typeface="Times New Roman" panose="02020603050405020304" pitchFamily="18" charset="0"/>
            </a:endParaRPr>
          </a:p>
          <a:p>
            <a:r>
              <a:rPr lang="en-IN" dirty="0">
                <a:solidFill>
                  <a:schemeClr val="tx1"/>
                </a:solidFill>
                <a:latin typeface="Times New Roman" panose="02020603050405020304" pitchFamily="18" charset="0"/>
              </a:rPr>
              <a:t>S</a:t>
            </a:r>
            <a:r>
              <a:rPr lang="en-IN" dirty="0" smtClean="0">
                <a:solidFill>
                  <a:schemeClr val="tx1"/>
                </a:solidFill>
                <a:latin typeface="Times New Roman" panose="02020603050405020304" pitchFamily="18" charset="0"/>
              </a:rPr>
              <a:t>hall apply to all person whether Resident or Non resident</a:t>
            </a:r>
            <a:r>
              <a:rPr lang="en-IN" dirty="0">
                <a:solidFill>
                  <a:schemeClr val="tx1"/>
                </a:solidFill>
                <a:latin typeface="Times New Roman" panose="02020603050405020304" pitchFamily="18" charset="0"/>
              </a:rPr>
              <a:t>.</a:t>
            </a:r>
          </a:p>
        </p:txBody>
      </p:sp>
      <p:sp>
        <p:nvSpPr>
          <p:cNvPr id="141" name="Rectangle 140"/>
          <p:cNvSpPr/>
          <p:nvPr/>
        </p:nvSpPr>
        <p:spPr>
          <a:xfrm>
            <a:off x="7087097" y="2630407"/>
            <a:ext cx="1604025" cy="1523494"/>
          </a:xfrm>
          <a:prstGeom prst="rect">
            <a:avLst/>
          </a:prstGeom>
        </p:spPr>
        <p:txBody>
          <a:bodyPr wrap="square">
            <a:spAutoFit/>
          </a:bodyPr>
          <a:lstStyle/>
          <a:p>
            <a:endParaRPr lang="en-IN" sz="900" dirty="0">
              <a:latin typeface="Times New Roman" panose="02020603050405020304" pitchFamily="18" charset="0"/>
            </a:endParaRPr>
          </a:p>
          <a:p>
            <a:r>
              <a:rPr lang="en-IN" dirty="0" smtClean="0">
                <a:latin typeface="Times New Roman" panose="02020603050405020304" pitchFamily="18" charset="0"/>
              </a:rPr>
              <a:t>In case of conflicts between the Income tax Act and ICDS, the provision of Act shall prevail</a:t>
            </a:r>
            <a:endParaRPr lang="en-IN" dirty="0">
              <a:latin typeface="Times New Roman" panose="02020603050405020304" pitchFamily="18" charset="0"/>
            </a:endParaRPr>
          </a:p>
        </p:txBody>
      </p:sp>
      <p:sp>
        <p:nvSpPr>
          <p:cNvPr id="142" name="Rectangle 141"/>
          <p:cNvSpPr/>
          <p:nvPr/>
        </p:nvSpPr>
        <p:spPr>
          <a:xfrm>
            <a:off x="433988" y="2740231"/>
            <a:ext cx="1827871" cy="1738938"/>
          </a:xfrm>
          <a:prstGeom prst="rect">
            <a:avLst/>
          </a:prstGeom>
        </p:spPr>
        <p:txBody>
          <a:bodyPr wrap="square">
            <a:spAutoFit/>
          </a:bodyPr>
          <a:lstStyle/>
          <a:p>
            <a:endParaRPr lang="en-IN" sz="900" dirty="0">
              <a:latin typeface="Times New Roman" panose="02020603050405020304" pitchFamily="18" charset="0"/>
            </a:endParaRPr>
          </a:p>
          <a:p>
            <a:r>
              <a:rPr lang="en-IN" dirty="0">
                <a:solidFill>
                  <a:schemeClr val="tx1"/>
                </a:solidFill>
                <a:latin typeface="Times New Roman" panose="02020603050405020304" pitchFamily="18" charset="0"/>
              </a:rPr>
              <a:t>To be followed by all </a:t>
            </a:r>
            <a:r>
              <a:rPr lang="en-IN" dirty="0" smtClean="0">
                <a:solidFill>
                  <a:schemeClr val="tx1"/>
                </a:solidFill>
                <a:latin typeface="Times New Roman" panose="02020603050405020304" pitchFamily="18" charset="0"/>
              </a:rPr>
              <a:t> </a:t>
            </a:r>
            <a:r>
              <a:rPr lang="en-IN" dirty="0" err="1" smtClean="0">
                <a:solidFill>
                  <a:schemeClr val="tx1"/>
                </a:solidFill>
                <a:latin typeface="Times New Roman" panose="02020603050405020304" pitchFamily="18" charset="0"/>
              </a:rPr>
              <a:t>Assessees</a:t>
            </a:r>
            <a:r>
              <a:rPr lang="en-IN" dirty="0" smtClean="0">
                <a:solidFill>
                  <a:schemeClr val="tx1"/>
                </a:solidFill>
                <a:latin typeface="Times New Roman" panose="02020603050405020304" pitchFamily="18" charset="0"/>
              </a:rPr>
              <a:t> using Mercantile </a:t>
            </a:r>
            <a:r>
              <a:rPr lang="en-IN" dirty="0">
                <a:solidFill>
                  <a:schemeClr val="tx1"/>
                </a:solidFill>
                <a:latin typeface="Times New Roman" panose="02020603050405020304" pitchFamily="18" charset="0"/>
              </a:rPr>
              <a:t>system of </a:t>
            </a:r>
            <a:r>
              <a:rPr lang="en-IN" dirty="0" smtClean="0">
                <a:solidFill>
                  <a:schemeClr val="tx1"/>
                </a:solidFill>
                <a:latin typeface="Times New Roman" panose="02020603050405020304" pitchFamily="18" charset="0"/>
              </a:rPr>
              <a:t>accounting for computing PGBP </a:t>
            </a:r>
            <a:r>
              <a:rPr lang="en-IN" dirty="0">
                <a:solidFill>
                  <a:schemeClr val="tx1"/>
                </a:solidFill>
                <a:latin typeface="Times New Roman" panose="02020603050405020304" pitchFamily="18" charset="0"/>
              </a:rPr>
              <a:t>and </a:t>
            </a:r>
            <a:r>
              <a:rPr lang="en-IN" dirty="0" smtClean="0">
                <a:solidFill>
                  <a:schemeClr val="tx1"/>
                </a:solidFill>
                <a:latin typeface="Times New Roman" panose="02020603050405020304" pitchFamily="18" charset="0"/>
              </a:rPr>
              <a:t>IFOS </a:t>
            </a:r>
          </a:p>
          <a:p>
            <a:endParaRPr lang="en-IN" dirty="0">
              <a:solidFill>
                <a:schemeClr val="tx1"/>
              </a:solidFill>
              <a:latin typeface="Times New Roman" panose="02020603050405020304" pitchFamily="18" charset="0"/>
            </a:endParaRPr>
          </a:p>
        </p:txBody>
      </p:sp>
      <p:grpSp>
        <p:nvGrpSpPr>
          <p:cNvPr id="143" name="Google Shape;194;p12"/>
          <p:cNvGrpSpPr/>
          <p:nvPr/>
        </p:nvGrpSpPr>
        <p:grpSpPr>
          <a:xfrm>
            <a:off x="293683" y="574116"/>
            <a:ext cx="309041" cy="403123"/>
            <a:chOff x="590250" y="244200"/>
            <a:chExt cx="407975" cy="532175"/>
          </a:xfrm>
        </p:grpSpPr>
        <p:sp>
          <p:nvSpPr>
            <p:cNvPr id="144"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45"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46"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47"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48"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49"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50"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51"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52"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53"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54"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55"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56"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57"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
        <p:nvSpPr>
          <p:cNvPr id="123" name="Down Arrow 122"/>
          <p:cNvSpPr/>
          <p:nvPr/>
        </p:nvSpPr>
        <p:spPr>
          <a:xfrm>
            <a:off x="7362219" y="2409317"/>
            <a:ext cx="146635" cy="3888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val="521261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a:t>
            </a:r>
            <a:endParaRPr lang="en-IN"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Rectangle 18"/>
          <p:cNvSpPr/>
          <p:nvPr/>
        </p:nvSpPr>
        <p:spPr>
          <a:xfrm>
            <a:off x="421454" y="1628078"/>
            <a:ext cx="8243044" cy="401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p:cNvSpPr/>
          <p:nvPr/>
        </p:nvSpPr>
        <p:spPr>
          <a:xfrm>
            <a:off x="404382" y="2410668"/>
            <a:ext cx="8243044" cy="401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p:cNvSpPr/>
          <p:nvPr/>
        </p:nvSpPr>
        <p:spPr>
          <a:xfrm>
            <a:off x="404382" y="3193258"/>
            <a:ext cx="8243044" cy="401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p:cNvSpPr/>
          <p:nvPr/>
        </p:nvSpPr>
        <p:spPr>
          <a:xfrm>
            <a:off x="421454" y="3914879"/>
            <a:ext cx="8243044" cy="401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Down Arrow 22"/>
          <p:cNvSpPr/>
          <p:nvPr/>
        </p:nvSpPr>
        <p:spPr>
          <a:xfrm>
            <a:off x="4525904" y="2029522"/>
            <a:ext cx="312234" cy="381146"/>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Down Arrow 24"/>
          <p:cNvSpPr/>
          <p:nvPr/>
        </p:nvSpPr>
        <p:spPr>
          <a:xfrm>
            <a:off x="4522187" y="2812112"/>
            <a:ext cx="312234" cy="381146"/>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Down Arrow 25"/>
          <p:cNvSpPr/>
          <p:nvPr/>
        </p:nvSpPr>
        <p:spPr>
          <a:xfrm>
            <a:off x="4545202" y="3580126"/>
            <a:ext cx="312234" cy="381146"/>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TextBox 26"/>
          <p:cNvSpPr txBox="1"/>
          <p:nvPr/>
        </p:nvSpPr>
        <p:spPr>
          <a:xfrm>
            <a:off x="450031" y="1667775"/>
            <a:ext cx="7816500" cy="307777"/>
          </a:xfrm>
          <a:prstGeom prst="rect">
            <a:avLst/>
          </a:prstGeom>
          <a:noFill/>
        </p:spPr>
        <p:txBody>
          <a:bodyPr wrap="square" rtlCol="0">
            <a:spAutoFit/>
          </a:bodyPr>
          <a:lstStyle/>
          <a:p>
            <a:r>
              <a:rPr lang="en-US" dirty="0" smtClean="0">
                <a:solidFill>
                  <a:schemeClr val="bg1"/>
                </a:solidFill>
              </a:rPr>
              <a:t>Two </a:t>
            </a:r>
            <a:r>
              <a:rPr lang="en-US" dirty="0">
                <a:solidFill>
                  <a:schemeClr val="bg1"/>
                </a:solidFill>
              </a:rPr>
              <a:t>sets of standards relating to accounting are applicable now – AS and </a:t>
            </a:r>
            <a:r>
              <a:rPr lang="en-US" dirty="0" err="1">
                <a:solidFill>
                  <a:schemeClr val="bg1"/>
                </a:solidFill>
              </a:rPr>
              <a:t>Ind</a:t>
            </a:r>
            <a:r>
              <a:rPr lang="en-US" dirty="0">
                <a:solidFill>
                  <a:schemeClr val="bg1"/>
                </a:solidFill>
              </a:rPr>
              <a:t> AS</a:t>
            </a:r>
            <a:endParaRPr lang="en-IN" dirty="0">
              <a:solidFill>
                <a:schemeClr val="bg1"/>
              </a:solidFill>
            </a:endParaRPr>
          </a:p>
        </p:txBody>
      </p:sp>
      <p:sp>
        <p:nvSpPr>
          <p:cNvPr id="28" name="TextBox 27"/>
          <p:cNvSpPr txBox="1"/>
          <p:nvPr/>
        </p:nvSpPr>
        <p:spPr>
          <a:xfrm>
            <a:off x="450031" y="2445239"/>
            <a:ext cx="8260116" cy="307777"/>
          </a:xfrm>
          <a:prstGeom prst="rect">
            <a:avLst/>
          </a:prstGeom>
          <a:noFill/>
        </p:spPr>
        <p:txBody>
          <a:bodyPr wrap="square" rtlCol="0">
            <a:spAutoFit/>
          </a:bodyPr>
          <a:lstStyle/>
          <a:p>
            <a:r>
              <a:rPr lang="en-US" dirty="0">
                <a:solidFill>
                  <a:schemeClr val="bg1"/>
                </a:solidFill>
              </a:rPr>
              <a:t>Different companies follow different accounting standards for preparation and presentation of </a:t>
            </a:r>
            <a:r>
              <a:rPr lang="en-US" dirty="0" smtClean="0">
                <a:solidFill>
                  <a:schemeClr val="bg1"/>
                </a:solidFill>
              </a:rPr>
              <a:t>FS</a:t>
            </a:r>
            <a:endParaRPr lang="en-IN" dirty="0">
              <a:solidFill>
                <a:schemeClr val="bg1"/>
              </a:solidFill>
            </a:endParaRPr>
          </a:p>
        </p:txBody>
      </p:sp>
      <p:sp>
        <p:nvSpPr>
          <p:cNvPr id="29" name="TextBox 28"/>
          <p:cNvSpPr txBox="1"/>
          <p:nvPr/>
        </p:nvSpPr>
        <p:spPr>
          <a:xfrm>
            <a:off x="358733" y="3220862"/>
            <a:ext cx="8205404" cy="307777"/>
          </a:xfrm>
          <a:prstGeom prst="rect">
            <a:avLst/>
          </a:prstGeom>
          <a:noFill/>
        </p:spPr>
        <p:txBody>
          <a:bodyPr wrap="square" rtlCol="0">
            <a:spAutoFit/>
          </a:bodyPr>
          <a:lstStyle/>
          <a:p>
            <a:r>
              <a:rPr lang="en-US" dirty="0">
                <a:solidFill>
                  <a:schemeClr val="bg1"/>
                </a:solidFill>
              </a:rPr>
              <a:t>Therefore, ICDS </a:t>
            </a:r>
            <a:r>
              <a:rPr lang="en-US" dirty="0" smtClean="0">
                <a:solidFill>
                  <a:schemeClr val="bg1"/>
                </a:solidFill>
              </a:rPr>
              <a:t>was </a:t>
            </a:r>
            <a:r>
              <a:rPr lang="en-US" dirty="0">
                <a:solidFill>
                  <a:schemeClr val="bg1"/>
                </a:solidFill>
              </a:rPr>
              <a:t>introduced to bring uniformity in computation of income for income tax purposes</a:t>
            </a:r>
            <a:endParaRPr lang="en-IN" dirty="0">
              <a:solidFill>
                <a:schemeClr val="bg1"/>
              </a:solidFill>
            </a:endParaRPr>
          </a:p>
        </p:txBody>
      </p:sp>
      <p:sp>
        <p:nvSpPr>
          <p:cNvPr id="30" name="TextBox 29"/>
          <p:cNvSpPr txBox="1"/>
          <p:nvPr/>
        </p:nvSpPr>
        <p:spPr>
          <a:xfrm>
            <a:off x="460655" y="3937764"/>
            <a:ext cx="7872966" cy="307777"/>
          </a:xfrm>
          <a:prstGeom prst="rect">
            <a:avLst/>
          </a:prstGeom>
          <a:noFill/>
        </p:spPr>
        <p:txBody>
          <a:bodyPr wrap="square" rtlCol="0">
            <a:spAutoFit/>
          </a:bodyPr>
          <a:lstStyle/>
          <a:p>
            <a:r>
              <a:rPr lang="en-US" dirty="0" smtClean="0">
                <a:solidFill>
                  <a:schemeClr val="bg1"/>
                </a:solidFill>
              </a:rPr>
              <a:t>To </a:t>
            </a:r>
            <a:r>
              <a:rPr lang="en-US" dirty="0">
                <a:solidFill>
                  <a:schemeClr val="bg1"/>
                </a:solidFill>
              </a:rPr>
              <a:t>bring transparency in computation of total income in respect of “PGBP” and “IFOS”</a:t>
            </a:r>
            <a:endParaRPr lang="en-IN" dirty="0">
              <a:solidFill>
                <a:schemeClr val="bg1"/>
              </a:solidFill>
            </a:endParaRPr>
          </a:p>
        </p:txBody>
      </p:sp>
    </p:spTree>
    <p:extLst>
      <p:ext uri="{BB962C8B-B14F-4D97-AF65-F5344CB8AC3E}">
        <p14:creationId xmlns:p14="http://schemas.microsoft.com/office/powerpoint/2010/main" val="1769423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ICDS APPLICABILITY AND NON-APPLICABILITY</a:t>
            </a:r>
            <a:endParaRPr lang="en-IN"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grpSp>
        <p:nvGrpSpPr>
          <p:cNvPr id="4" name="Google Shape;194;p12"/>
          <p:cNvGrpSpPr/>
          <p:nvPr/>
        </p:nvGrpSpPr>
        <p:grpSpPr>
          <a:xfrm>
            <a:off x="293683" y="585267"/>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19" name="Rounded Rectangle 18"/>
          <p:cNvSpPr/>
          <p:nvPr/>
        </p:nvSpPr>
        <p:spPr>
          <a:xfrm>
            <a:off x="2033772" y="1701081"/>
            <a:ext cx="6701883" cy="858643"/>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20" name="Rounded Rectangle 19"/>
          <p:cNvSpPr/>
          <p:nvPr/>
        </p:nvSpPr>
        <p:spPr>
          <a:xfrm>
            <a:off x="2033772" y="2871706"/>
            <a:ext cx="6701883" cy="145281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 dirty="0">
              <a:solidFill>
                <a:schemeClr val="tx1"/>
              </a:solidFill>
            </a:endParaRPr>
          </a:p>
          <a:p>
            <a:pPr marL="285750" indent="-285750">
              <a:buFontTx/>
              <a:buChar char="-"/>
            </a:pPr>
            <a:r>
              <a:rPr lang="en-US" dirty="0" smtClean="0">
                <a:solidFill>
                  <a:schemeClr val="tx1"/>
                </a:solidFill>
              </a:rPr>
              <a:t>Individual </a:t>
            </a:r>
            <a:r>
              <a:rPr lang="en-US" dirty="0">
                <a:solidFill>
                  <a:schemeClr val="tx1"/>
                </a:solidFill>
              </a:rPr>
              <a:t>or a HUF who is not required to get his accounts </a:t>
            </a:r>
            <a:r>
              <a:rPr lang="en-US" dirty="0" smtClean="0">
                <a:solidFill>
                  <a:schemeClr val="tx1"/>
                </a:solidFill>
              </a:rPr>
              <a:t>audited </a:t>
            </a:r>
            <a:r>
              <a:rPr lang="en-US" dirty="0">
                <a:solidFill>
                  <a:schemeClr val="tx1"/>
                </a:solidFill>
              </a:rPr>
              <a:t>as </a:t>
            </a:r>
            <a:r>
              <a:rPr lang="en-US" dirty="0" smtClean="0">
                <a:solidFill>
                  <a:schemeClr val="tx1"/>
                </a:solidFill>
              </a:rPr>
              <a:t>per </a:t>
            </a:r>
            <a:r>
              <a:rPr lang="en-IN" dirty="0" smtClean="0">
                <a:solidFill>
                  <a:schemeClr val="tx1"/>
                </a:solidFill>
              </a:rPr>
              <a:t>Sec 44AB of the Act</a:t>
            </a:r>
          </a:p>
          <a:p>
            <a:pPr marL="285750" indent="-285750">
              <a:buFontTx/>
              <a:buChar char="-"/>
            </a:pPr>
            <a:r>
              <a:rPr lang="en-US" dirty="0" smtClean="0">
                <a:solidFill>
                  <a:schemeClr val="tx1"/>
                </a:solidFill>
              </a:rPr>
              <a:t>Cash </a:t>
            </a:r>
            <a:r>
              <a:rPr lang="en-US" dirty="0">
                <a:solidFill>
                  <a:schemeClr val="tx1"/>
                </a:solidFill>
              </a:rPr>
              <a:t>system of accounting is followed by the </a:t>
            </a:r>
            <a:r>
              <a:rPr lang="en-US" dirty="0" smtClean="0">
                <a:solidFill>
                  <a:schemeClr val="tx1"/>
                </a:solidFill>
              </a:rPr>
              <a:t>assessee</a:t>
            </a:r>
          </a:p>
          <a:p>
            <a:pPr marL="285750" indent="-285750">
              <a:buFontTx/>
              <a:buChar char="-"/>
            </a:pPr>
            <a:r>
              <a:rPr lang="en-US" dirty="0" smtClean="0">
                <a:solidFill>
                  <a:schemeClr val="tx1"/>
                </a:solidFill>
              </a:rPr>
              <a:t>When </a:t>
            </a:r>
            <a:r>
              <a:rPr lang="en-US" dirty="0">
                <a:solidFill>
                  <a:schemeClr val="tx1"/>
                </a:solidFill>
              </a:rPr>
              <a:t>income is chargeable under other heads of income other than PGBP or </a:t>
            </a:r>
            <a:r>
              <a:rPr lang="en-US" dirty="0" smtClean="0">
                <a:solidFill>
                  <a:schemeClr val="tx1"/>
                </a:solidFill>
              </a:rPr>
              <a:t>IFOS</a:t>
            </a:r>
          </a:p>
          <a:p>
            <a:pPr marL="285750" indent="-285750">
              <a:buFontTx/>
              <a:buChar char="-"/>
            </a:pPr>
            <a:r>
              <a:rPr lang="en-US" dirty="0" smtClean="0">
                <a:solidFill>
                  <a:schemeClr val="tx1"/>
                </a:solidFill>
              </a:rPr>
              <a:t>Only </a:t>
            </a:r>
            <a:r>
              <a:rPr lang="en-US" dirty="0">
                <a:solidFill>
                  <a:schemeClr val="tx1"/>
                </a:solidFill>
              </a:rPr>
              <a:t>for the purpose of maintenance of books of accounts</a:t>
            </a:r>
            <a:endParaRPr lang="en-IN" b="1" dirty="0">
              <a:solidFill>
                <a:schemeClr val="tx1"/>
              </a:solidFill>
            </a:endParaRPr>
          </a:p>
        </p:txBody>
      </p:sp>
      <p:sp>
        <p:nvSpPr>
          <p:cNvPr id="21" name="Wave 20"/>
          <p:cNvSpPr/>
          <p:nvPr/>
        </p:nvSpPr>
        <p:spPr>
          <a:xfrm>
            <a:off x="386330" y="1733191"/>
            <a:ext cx="1647442" cy="858643"/>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23" name="Wave 22"/>
          <p:cNvSpPr/>
          <p:nvPr/>
        </p:nvSpPr>
        <p:spPr>
          <a:xfrm>
            <a:off x="386330" y="3198894"/>
            <a:ext cx="1647442" cy="858643"/>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24" name="TextBox 23"/>
          <p:cNvSpPr txBox="1"/>
          <p:nvPr/>
        </p:nvSpPr>
        <p:spPr>
          <a:xfrm>
            <a:off x="484194" y="1961825"/>
            <a:ext cx="1327180" cy="307777"/>
          </a:xfrm>
          <a:prstGeom prst="rect">
            <a:avLst/>
          </a:prstGeom>
          <a:noFill/>
        </p:spPr>
        <p:txBody>
          <a:bodyPr wrap="square" rtlCol="0">
            <a:spAutoFit/>
          </a:bodyPr>
          <a:lstStyle/>
          <a:p>
            <a:r>
              <a:rPr lang="en-US" b="1" dirty="0" smtClean="0">
                <a:solidFill>
                  <a:schemeClr val="bg1"/>
                </a:solidFill>
              </a:rPr>
              <a:t>Applicability</a:t>
            </a:r>
            <a:endParaRPr lang="en-IN" b="1" dirty="0">
              <a:solidFill>
                <a:schemeClr val="bg1"/>
              </a:solidFill>
            </a:endParaRPr>
          </a:p>
        </p:txBody>
      </p:sp>
      <p:sp>
        <p:nvSpPr>
          <p:cNvPr id="25" name="TextBox 24"/>
          <p:cNvSpPr txBox="1"/>
          <p:nvPr/>
        </p:nvSpPr>
        <p:spPr>
          <a:xfrm>
            <a:off x="602724" y="3277396"/>
            <a:ext cx="1327180" cy="523220"/>
          </a:xfrm>
          <a:prstGeom prst="rect">
            <a:avLst/>
          </a:prstGeom>
          <a:noFill/>
        </p:spPr>
        <p:txBody>
          <a:bodyPr wrap="square" rtlCol="0">
            <a:spAutoFit/>
          </a:bodyPr>
          <a:lstStyle/>
          <a:p>
            <a:r>
              <a:rPr lang="en-US" b="1" dirty="0" smtClean="0">
                <a:solidFill>
                  <a:schemeClr val="bg1"/>
                </a:solidFill>
              </a:rPr>
              <a:t>Non -</a:t>
            </a:r>
          </a:p>
          <a:p>
            <a:r>
              <a:rPr lang="en-US" b="1" dirty="0" smtClean="0">
                <a:solidFill>
                  <a:schemeClr val="bg1"/>
                </a:solidFill>
              </a:rPr>
              <a:t>Applicability</a:t>
            </a:r>
            <a:endParaRPr lang="en-IN" b="1" dirty="0">
              <a:solidFill>
                <a:schemeClr val="bg1"/>
              </a:solidFill>
            </a:endParaRPr>
          </a:p>
        </p:txBody>
      </p:sp>
      <p:sp>
        <p:nvSpPr>
          <p:cNvPr id="26" name="Rectangle 25"/>
          <p:cNvSpPr/>
          <p:nvPr/>
        </p:nvSpPr>
        <p:spPr>
          <a:xfrm>
            <a:off x="2177294" y="1825415"/>
            <a:ext cx="6414838" cy="523220"/>
          </a:xfrm>
          <a:prstGeom prst="rect">
            <a:avLst/>
          </a:prstGeom>
        </p:spPr>
        <p:txBody>
          <a:bodyPr wrap="square">
            <a:spAutoFit/>
          </a:bodyPr>
          <a:lstStyle/>
          <a:p>
            <a:r>
              <a:rPr lang="en-US" dirty="0">
                <a:solidFill>
                  <a:schemeClr val="tx1"/>
                </a:solidFill>
                <a:latin typeface="+mn-lt"/>
                <a:ea typeface="+mn-ea"/>
                <a:cs typeface="+mn-cs"/>
              </a:rPr>
              <a:t>All the </a:t>
            </a:r>
            <a:r>
              <a:rPr lang="en-US" dirty="0" smtClean="0">
                <a:solidFill>
                  <a:schemeClr val="tx1"/>
                </a:solidFill>
                <a:latin typeface="+mn-lt"/>
                <a:ea typeface="+mn-ea"/>
                <a:cs typeface="+mn-cs"/>
              </a:rPr>
              <a:t>assesses </a:t>
            </a:r>
            <a:r>
              <a:rPr lang="en-US" dirty="0">
                <a:solidFill>
                  <a:schemeClr val="tx1"/>
                </a:solidFill>
                <a:latin typeface="+mn-lt"/>
                <a:ea typeface="+mn-ea"/>
                <a:cs typeface="+mn-cs"/>
              </a:rPr>
              <a:t>following mercantile system of accounting, for the purpose of</a:t>
            </a:r>
          </a:p>
          <a:p>
            <a:r>
              <a:rPr lang="en-US" dirty="0">
                <a:solidFill>
                  <a:schemeClr val="tx1"/>
                </a:solidFill>
                <a:latin typeface="+mn-lt"/>
                <a:ea typeface="+mn-ea"/>
                <a:cs typeface="+mn-cs"/>
              </a:rPr>
              <a:t>computation of income chargeable to tax under the head “PGBP” or “IFOS”</a:t>
            </a:r>
            <a:endParaRPr lang="en-IN" dirty="0">
              <a:solidFill>
                <a:schemeClr val="tx1"/>
              </a:solidFill>
              <a:latin typeface="+mn-lt"/>
              <a:ea typeface="+mn-ea"/>
              <a:cs typeface="+mn-cs"/>
            </a:endParaRPr>
          </a:p>
        </p:txBody>
      </p:sp>
    </p:spTree>
    <p:extLst>
      <p:ext uri="{BB962C8B-B14F-4D97-AF65-F5344CB8AC3E}">
        <p14:creationId xmlns:p14="http://schemas.microsoft.com/office/powerpoint/2010/main" val="1299384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ICDS WITH CORRESONDING AS</a:t>
            </a:r>
            <a:endParaRPr lang="en-IN"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aphicFrame>
        <p:nvGraphicFramePr>
          <p:cNvPr id="19" name="Table 18"/>
          <p:cNvGraphicFramePr>
            <a:graphicFrameLocks noGrp="1"/>
          </p:cNvGraphicFramePr>
          <p:nvPr>
            <p:extLst>
              <p:ext uri="{D42A27DB-BD31-4B8C-83A1-F6EECF244321}">
                <p14:modId xmlns:p14="http://schemas.microsoft.com/office/powerpoint/2010/main" val="3699360764"/>
              </p:ext>
            </p:extLst>
          </p:nvPr>
        </p:nvGraphicFramePr>
        <p:xfrm>
          <a:off x="194579" y="1476637"/>
          <a:ext cx="8763567" cy="3427374"/>
        </p:xfrm>
        <a:graphic>
          <a:graphicData uri="http://schemas.openxmlformats.org/drawingml/2006/table">
            <a:tbl>
              <a:tblPr firstRow="1" bandRow="1">
                <a:tableStyleId>{025D08E4-4CB9-4A25-91DF-C19B82DA8EF8}</a:tableStyleId>
              </a:tblPr>
              <a:tblGrid>
                <a:gridCol w="543311">
                  <a:extLst>
                    <a:ext uri="{9D8B030D-6E8A-4147-A177-3AD203B41FA5}">
                      <a16:colId xmlns:a16="http://schemas.microsoft.com/office/drawing/2014/main" val="3481896820"/>
                    </a:ext>
                  </a:extLst>
                </a:gridCol>
                <a:gridCol w="3834110">
                  <a:extLst>
                    <a:ext uri="{9D8B030D-6E8A-4147-A177-3AD203B41FA5}">
                      <a16:colId xmlns:a16="http://schemas.microsoft.com/office/drawing/2014/main" val="1528622117"/>
                    </a:ext>
                  </a:extLst>
                </a:gridCol>
                <a:gridCol w="617034">
                  <a:extLst>
                    <a:ext uri="{9D8B030D-6E8A-4147-A177-3AD203B41FA5}">
                      <a16:colId xmlns:a16="http://schemas.microsoft.com/office/drawing/2014/main" val="1797659074"/>
                    </a:ext>
                  </a:extLst>
                </a:gridCol>
                <a:gridCol w="3769112">
                  <a:extLst>
                    <a:ext uri="{9D8B030D-6E8A-4147-A177-3AD203B41FA5}">
                      <a16:colId xmlns:a16="http://schemas.microsoft.com/office/drawing/2014/main" val="2846433356"/>
                    </a:ext>
                  </a:extLst>
                </a:gridCol>
              </a:tblGrid>
              <a:tr h="287686">
                <a:tc gridSpan="2">
                  <a:txBody>
                    <a:bodyPr/>
                    <a:lstStyle/>
                    <a:p>
                      <a:pPr algn="ctr"/>
                      <a:r>
                        <a:rPr lang="en-US" sz="1100" b="1" dirty="0" smtClean="0"/>
                        <a:t>Income Computation &amp; Disclosure Standard</a:t>
                      </a:r>
                      <a:r>
                        <a:rPr lang="en-US" sz="1100" b="1" baseline="0" dirty="0" smtClean="0"/>
                        <a:t> (ICDS)</a:t>
                      </a:r>
                      <a:endParaRPr lang="en-IN" sz="1100" b="1" dirty="0"/>
                    </a:p>
                    <a:p>
                      <a:pPr algn="ctr"/>
                      <a:endParaRPr lang="en-IN" sz="1100" b="1" dirty="0"/>
                    </a:p>
                  </a:txBody>
                  <a:tcPr>
                    <a:solidFill>
                      <a:schemeClr val="accent6">
                        <a:lumMod val="60000"/>
                        <a:lumOff val="40000"/>
                      </a:schemeClr>
                    </a:solidFill>
                  </a:tcPr>
                </a:tc>
                <a:tc hMerge="1">
                  <a:txBody>
                    <a:bodyPr/>
                    <a:lstStyle/>
                    <a:p>
                      <a:pPr algn="ctr"/>
                      <a:endParaRPr lang="en-IN" sz="800" b="1" dirty="0"/>
                    </a:p>
                  </a:txBody>
                  <a:tcPr>
                    <a:solidFill>
                      <a:schemeClr val="accent6">
                        <a:lumMod val="60000"/>
                        <a:lumOff val="40000"/>
                      </a:schemeClr>
                    </a:solidFill>
                  </a:tcPr>
                </a:tc>
                <a:tc gridSpan="2">
                  <a:txBody>
                    <a:bodyPr/>
                    <a:lstStyle/>
                    <a:p>
                      <a:pPr algn="ctr"/>
                      <a:r>
                        <a:rPr lang="en-US" sz="1100" b="1" dirty="0" smtClean="0"/>
                        <a:t>Corresponding</a:t>
                      </a:r>
                      <a:r>
                        <a:rPr lang="en-US" sz="1100" b="1" baseline="0" dirty="0" smtClean="0"/>
                        <a:t> Accounting Standard</a:t>
                      </a:r>
                      <a:endParaRPr lang="en-IN" sz="1100" b="1" dirty="0"/>
                    </a:p>
                  </a:txBody>
                  <a:tcPr>
                    <a:solidFill>
                      <a:schemeClr val="accent6">
                        <a:lumMod val="60000"/>
                        <a:lumOff val="40000"/>
                      </a:schemeClr>
                    </a:solidFill>
                  </a:tcPr>
                </a:tc>
                <a:tc hMerge="1">
                  <a:txBody>
                    <a:bodyPr/>
                    <a:lstStyle/>
                    <a:p>
                      <a:pPr algn="ctr"/>
                      <a:endParaRPr lang="en-IN" sz="800" b="1" dirty="0"/>
                    </a:p>
                  </a:txBody>
                  <a:tcPr>
                    <a:solidFill>
                      <a:schemeClr val="accent6">
                        <a:lumMod val="60000"/>
                        <a:lumOff val="40000"/>
                      </a:schemeClr>
                    </a:solidFill>
                  </a:tcPr>
                </a:tc>
                <a:extLst>
                  <a:ext uri="{0D108BD9-81ED-4DB2-BD59-A6C34878D82A}">
                    <a16:rowId xmlns:a16="http://schemas.microsoft.com/office/drawing/2014/main" val="1430320112"/>
                  </a:ext>
                </a:extLst>
              </a:tr>
              <a:tr h="287686">
                <a:tc>
                  <a:txBody>
                    <a:bodyPr/>
                    <a:lstStyle/>
                    <a:p>
                      <a:pPr algn="ctr"/>
                      <a:r>
                        <a:rPr lang="en-US" sz="1050" b="0" dirty="0" smtClean="0"/>
                        <a:t>I</a:t>
                      </a:r>
                      <a:endParaRPr lang="en-IN" sz="1050" b="0" dirty="0"/>
                    </a:p>
                  </a:txBody>
                  <a:tcPr/>
                </a:tc>
                <a:tc>
                  <a:txBody>
                    <a:bodyPr/>
                    <a:lstStyle/>
                    <a:p>
                      <a:r>
                        <a:rPr lang="en-IN" sz="1050" dirty="0" smtClean="0"/>
                        <a:t>Accounting Policies</a:t>
                      </a:r>
                      <a:endParaRPr lang="en-IN" sz="1050" dirty="0"/>
                    </a:p>
                  </a:txBody>
                  <a:tcPr/>
                </a:tc>
                <a:tc>
                  <a:txBody>
                    <a:bodyPr/>
                    <a:lstStyle/>
                    <a:p>
                      <a:pPr algn="ctr"/>
                      <a:r>
                        <a:rPr lang="en-US" sz="1050" dirty="0" smtClean="0"/>
                        <a:t>AS 1</a:t>
                      </a:r>
                      <a:endParaRPr lang="en-IN" sz="1050" dirty="0"/>
                    </a:p>
                  </a:txBody>
                  <a:tcPr/>
                </a:tc>
                <a:tc>
                  <a:txBody>
                    <a:bodyPr/>
                    <a:lstStyle/>
                    <a:p>
                      <a:pPr algn="l"/>
                      <a:r>
                        <a:rPr lang="en-IN" sz="1050" dirty="0" smtClean="0"/>
                        <a:t>Disclosure of Accounting</a:t>
                      </a:r>
                      <a:r>
                        <a:rPr lang="en-IN" sz="1050" baseline="0" dirty="0" smtClean="0"/>
                        <a:t> Policy </a:t>
                      </a:r>
                      <a:endParaRPr lang="en-IN" sz="1050" dirty="0"/>
                    </a:p>
                  </a:txBody>
                  <a:tcPr/>
                </a:tc>
                <a:extLst>
                  <a:ext uri="{0D108BD9-81ED-4DB2-BD59-A6C34878D82A}">
                    <a16:rowId xmlns:a16="http://schemas.microsoft.com/office/drawing/2014/main" val="85647097"/>
                  </a:ext>
                </a:extLst>
              </a:tr>
              <a:tr h="287686">
                <a:tc>
                  <a:txBody>
                    <a:bodyPr/>
                    <a:lstStyle/>
                    <a:p>
                      <a:pPr algn="ctr"/>
                      <a:r>
                        <a:rPr lang="en-US" sz="1050" b="0" dirty="0" smtClean="0"/>
                        <a:t>II</a:t>
                      </a:r>
                      <a:endParaRPr lang="en-IN" sz="1050" b="0" dirty="0"/>
                    </a:p>
                  </a:txBody>
                  <a:tcPr>
                    <a:solidFill>
                      <a:schemeClr val="accent3">
                        <a:lumMod val="40000"/>
                        <a:lumOff val="60000"/>
                      </a:schemeClr>
                    </a:solidFill>
                  </a:tcPr>
                </a:tc>
                <a:tc>
                  <a:txBody>
                    <a:bodyPr/>
                    <a:lstStyle/>
                    <a:p>
                      <a:r>
                        <a:rPr lang="en-IN" sz="1050" dirty="0" smtClean="0"/>
                        <a:t>Valuation of Inventories</a:t>
                      </a:r>
                      <a:endParaRPr lang="en-IN" sz="1050" dirty="0"/>
                    </a:p>
                  </a:txBody>
                  <a:tcPr>
                    <a:solidFill>
                      <a:schemeClr val="accent3">
                        <a:lumMod val="40000"/>
                        <a:lumOff val="60000"/>
                      </a:schemeClr>
                    </a:solidFill>
                  </a:tcPr>
                </a:tc>
                <a:tc>
                  <a:txBody>
                    <a:bodyPr/>
                    <a:lstStyle/>
                    <a:p>
                      <a:pPr algn="ctr"/>
                      <a:r>
                        <a:rPr lang="en-US" sz="1050" dirty="0" smtClean="0"/>
                        <a:t>AS 2 </a:t>
                      </a:r>
                      <a:endParaRPr lang="en-IN" sz="1050" dirty="0"/>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050" dirty="0" smtClean="0"/>
                        <a:t>Valuation of Inventories</a:t>
                      </a:r>
                    </a:p>
                  </a:txBody>
                  <a:tcPr>
                    <a:solidFill>
                      <a:schemeClr val="accent3">
                        <a:lumMod val="40000"/>
                        <a:lumOff val="60000"/>
                      </a:schemeClr>
                    </a:solidFill>
                  </a:tcPr>
                </a:tc>
                <a:extLst>
                  <a:ext uri="{0D108BD9-81ED-4DB2-BD59-A6C34878D82A}">
                    <a16:rowId xmlns:a16="http://schemas.microsoft.com/office/drawing/2014/main" val="2563726898"/>
                  </a:ext>
                </a:extLst>
              </a:tr>
              <a:tr h="287686">
                <a:tc>
                  <a:txBody>
                    <a:bodyPr/>
                    <a:lstStyle/>
                    <a:p>
                      <a:pPr algn="ctr"/>
                      <a:r>
                        <a:rPr lang="en-US" sz="1050" b="0" dirty="0" smtClean="0"/>
                        <a:t>III</a:t>
                      </a:r>
                      <a:endParaRPr lang="en-IN" sz="1050" b="0" dirty="0"/>
                    </a:p>
                  </a:txBody>
                  <a:tcPr>
                    <a:noFill/>
                  </a:tcPr>
                </a:tc>
                <a:tc>
                  <a:txBody>
                    <a:bodyPr/>
                    <a:lstStyle/>
                    <a:p>
                      <a:r>
                        <a:rPr lang="en-IN" sz="1050" dirty="0" smtClean="0"/>
                        <a:t>Construction Contracts</a:t>
                      </a:r>
                      <a:endParaRPr lang="en-IN" sz="1050" dirty="0"/>
                    </a:p>
                  </a:txBody>
                  <a:tcPr>
                    <a:noFill/>
                  </a:tcPr>
                </a:tc>
                <a:tc>
                  <a:txBody>
                    <a:bodyPr/>
                    <a:lstStyle/>
                    <a:p>
                      <a:pPr algn="ctr"/>
                      <a:r>
                        <a:rPr lang="en-US" sz="1050" dirty="0" smtClean="0"/>
                        <a:t>AS 7</a:t>
                      </a:r>
                      <a:endParaRPr lang="en-IN" sz="1050" dirty="0"/>
                    </a:p>
                  </a:txBody>
                  <a:tcPr>
                    <a:noFill/>
                  </a:tcPr>
                </a:tc>
                <a:tc>
                  <a:txBody>
                    <a:bodyPr/>
                    <a:lstStyle/>
                    <a:p>
                      <a:pPr algn="l"/>
                      <a:r>
                        <a:rPr lang="en-IN" sz="1050" dirty="0" smtClean="0"/>
                        <a:t>Construction Contracts</a:t>
                      </a:r>
                      <a:endParaRPr lang="en-IN" sz="1050" dirty="0"/>
                    </a:p>
                  </a:txBody>
                  <a:tcPr>
                    <a:noFill/>
                  </a:tcPr>
                </a:tc>
                <a:extLst>
                  <a:ext uri="{0D108BD9-81ED-4DB2-BD59-A6C34878D82A}">
                    <a16:rowId xmlns:a16="http://schemas.microsoft.com/office/drawing/2014/main" val="2251571962"/>
                  </a:ext>
                </a:extLst>
              </a:tr>
              <a:tr h="287686">
                <a:tc>
                  <a:txBody>
                    <a:bodyPr/>
                    <a:lstStyle/>
                    <a:p>
                      <a:pPr algn="ctr"/>
                      <a:r>
                        <a:rPr lang="en-US" sz="1050" b="0" dirty="0" smtClean="0"/>
                        <a:t>IV</a:t>
                      </a:r>
                      <a:endParaRPr lang="en-IN" sz="1050" b="0" dirty="0"/>
                    </a:p>
                  </a:txBody>
                  <a:tcPr>
                    <a:solidFill>
                      <a:schemeClr val="accent3">
                        <a:lumMod val="40000"/>
                        <a:lumOff val="60000"/>
                      </a:schemeClr>
                    </a:solidFill>
                  </a:tcPr>
                </a:tc>
                <a:tc>
                  <a:txBody>
                    <a:bodyPr/>
                    <a:lstStyle/>
                    <a:p>
                      <a:r>
                        <a:rPr lang="en-IN" sz="1050" dirty="0" smtClean="0"/>
                        <a:t>Revenue Recognition</a:t>
                      </a:r>
                      <a:endParaRPr lang="en-IN" sz="1050" dirty="0"/>
                    </a:p>
                  </a:txBody>
                  <a:tcPr>
                    <a:solidFill>
                      <a:schemeClr val="accent3">
                        <a:lumMod val="40000"/>
                        <a:lumOff val="60000"/>
                      </a:schemeClr>
                    </a:solidFill>
                  </a:tcPr>
                </a:tc>
                <a:tc>
                  <a:txBody>
                    <a:bodyPr/>
                    <a:lstStyle/>
                    <a:p>
                      <a:pPr algn="ctr"/>
                      <a:r>
                        <a:rPr lang="en-US" sz="1050" dirty="0" smtClean="0"/>
                        <a:t>AS 9</a:t>
                      </a:r>
                      <a:endParaRPr lang="en-IN" sz="1050" dirty="0"/>
                    </a:p>
                  </a:txBody>
                  <a:tcPr>
                    <a:solidFill>
                      <a:schemeClr val="accent3">
                        <a:lumMod val="40000"/>
                        <a:lumOff val="60000"/>
                      </a:schemeClr>
                    </a:solidFill>
                  </a:tcPr>
                </a:tc>
                <a:tc>
                  <a:txBody>
                    <a:bodyPr/>
                    <a:lstStyle/>
                    <a:p>
                      <a:pPr algn="l"/>
                      <a:r>
                        <a:rPr lang="en-IN" sz="1050" dirty="0" smtClean="0"/>
                        <a:t>Revenue Recognition</a:t>
                      </a:r>
                      <a:endParaRPr lang="en-IN" sz="1050" dirty="0"/>
                    </a:p>
                  </a:txBody>
                  <a:tcPr>
                    <a:solidFill>
                      <a:schemeClr val="accent3">
                        <a:lumMod val="40000"/>
                        <a:lumOff val="60000"/>
                      </a:schemeClr>
                    </a:solidFill>
                  </a:tcPr>
                </a:tc>
                <a:extLst>
                  <a:ext uri="{0D108BD9-81ED-4DB2-BD59-A6C34878D82A}">
                    <a16:rowId xmlns:a16="http://schemas.microsoft.com/office/drawing/2014/main" val="3583518625"/>
                  </a:ext>
                </a:extLst>
              </a:tr>
              <a:tr h="287686">
                <a:tc>
                  <a:txBody>
                    <a:bodyPr/>
                    <a:lstStyle/>
                    <a:p>
                      <a:pPr algn="ctr"/>
                      <a:r>
                        <a:rPr lang="en-US" sz="1050" b="0" dirty="0" smtClean="0"/>
                        <a:t>V</a:t>
                      </a:r>
                      <a:endParaRPr lang="en-IN" sz="1050" b="0" dirty="0"/>
                    </a:p>
                  </a:txBody>
                  <a:tcPr>
                    <a:noFill/>
                  </a:tcPr>
                </a:tc>
                <a:tc>
                  <a:txBody>
                    <a:bodyPr/>
                    <a:lstStyle/>
                    <a:p>
                      <a:r>
                        <a:rPr lang="en-IN" sz="1050" dirty="0" smtClean="0"/>
                        <a:t>Tangible Fixed Assets</a:t>
                      </a:r>
                      <a:endParaRPr lang="en-IN" sz="1050" dirty="0"/>
                    </a:p>
                  </a:txBody>
                  <a:tcPr>
                    <a:noFill/>
                  </a:tcPr>
                </a:tc>
                <a:tc>
                  <a:txBody>
                    <a:bodyPr/>
                    <a:lstStyle/>
                    <a:p>
                      <a:pPr algn="ctr"/>
                      <a:r>
                        <a:rPr lang="en-US" sz="1050" dirty="0" smtClean="0"/>
                        <a:t>AS 6 &amp;10</a:t>
                      </a:r>
                      <a:endParaRPr lang="en-IN" sz="1050" dirty="0"/>
                    </a:p>
                  </a:txBody>
                  <a:tcPr>
                    <a:noFill/>
                  </a:tcPr>
                </a:tc>
                <a:tc>
                  <a:txBody>
                    <a:bodyPr/>
                    <a:lstStyle/>
                    <a:p>
                      <a:pPr algn="l"/>
                      <a:r>
                        <a:rPr lang="en-IN" sz="1050" dirty="0" smtClean="0"/>
                        <a:t>Property, Plant &amp; </a:t>
                      </a:r>
                      <a:r>
                        <a:rPr lang="en-IN" sz="1050" dirty="0" err="1" smtClean="0"/>
                        <a:t>Equipments</a:t>
                      </a:r>
                      <a:endParaRPr lang="en-IN" sz="1050" dirty="0"/>
                    </a:p>
                  </a:txBody>
                  <a:tcPr>
                    <a:noFill/>
                  </a:tcPr>
                </a:tc>
                <a:extLst>
                  <a:ext uri="{0D108BD9-81ED-4DB2-BD59-A6C34878D82A}">
                    <a16:rowId xmlns:a16="http://schemas.microsoft.com/office/drawing/2014/main" val="4031568170"/>
                  </a:ext>
                </a:extLst>
              </a:tr>
              <a:tr h="287686">
                <a:tc>
                  <a:txBody>
                    <a:bodyPr/>
                    <a:lstStyle/>
                    <a:p>
                      <a:pPr algn="ctr"/>
                      <a:r>
                        <a:rPr lang="en-US" sz="1050" b="0" dirty="0" smtClean="0"/>
                        <a:t>VI</a:t>
                      </a:r>
                      <a:endParaRPr lang="en-IN" sz="1050" b="0" dirty="0"/>
                    </a:p>
                  </a:txBody>
                  <a:tcPr>
                    <a:solidFill>
                      <a:schemeClr val="accent3">
                        <a:lumMod val="40000"/>
                        <a:lumOff val="60000"/>
                      </a:schemeClr>
                    </a:solidFill>
                  </a:tcPr>
                </a:tc>
                <a:tc>
                  <a:txBody>
                    <a:bodyPr/>
                    <a:lstStyle/>
                    <a:p>
                      <a:r>
                        <a:rPr lang="en-US" sz="1050" b="0" i="0" u="none" strike="noStrike" cap="none" baseline="0" dirty="0" smtClean="0">
                          <a:solidFill>
                            <a:srgbClr val="000000"/>
                          </a:solidFill>
                          <a:latin typeface="Arial"/>
                          <a:ea typeface="Arial"/>
                          <a:cs typeface="Arial"/>
                          <a:sym typeface="Arial"/>
                        </a:rPr>
                        <a:t>Effect of Changes in Foreign Exchange Rates</a:t>
                      </a:r>
                      <a:endParaRPr lang="en-IN" sz="1050" dirty="0"/>
                    </a:p>
                  </a:txBody>
                  <a:tcPr>
                    <a:solidFill>
                      <a:schemeClr val="accent3">
                        <a:lumMod val="40000"/>
                        <a:lumOff val="60000"/>
                      </a:schemeClr>
                    </a:solidFill>
                  </a:tcPr>
                </a:tc>
                <a:tc>
                  <a:txBody>
                    <a:bodyPr/>
                    <a:lstStyle/>
                    <a:p>
                      <a:pPr algn="ctr"/>
                      <a:r>
                        <a:rPr lang="en-US" sz="1050" dirty="0" smtClean="0"/>
                        <a:t>AS 11</a:t>
                      </a:r>
                      <a:endParaRPr lang="en-IN" sz="1050" dirty="0"/>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50" b="0" i="0" u="none" strike="noStrike" cap="none" baseline="0" dirty="0" smtClean="0">
                          <a:solidFill>
                            <a:srgbClr val="000000"/>
                          </a:solidFill>
                          <a:latin typeface="Arial"/>
                          <a:ea typeface="Arial"/>
                          <a:cs typeface="Arial"/>
                          <a:sym typeface="Arial"/>
                        </a:rPr>
                        <a:t>Effect of Changes in Foreign Exchange Rates</a:t>
                      </a:r>
                      <a:endParaRPr lang="en-IN" sz="1050" dirty="0" smtClean="0"/>
                    </a:p>
                  </a:txBody>
                  <a:tcPr>
                    <a:solidFill>
                      <a:schemeClr val="accent3">
                        <a:lumMod val="40000"/>
                        <a:lumOff val="60000"/>
                      </a:schemeClr>
                    </a:solidFill>
                  </a:tcPr>
                </a:tc>
                <a:extLst>
                  <a:ext uri="{0D108BD9-81ED-4DB2-BD59-A6C34878D82A}">
                    <a16:rowId xmlns:a16="http://schemas.microsoft.com/office/drawing/2014/main" val="278390913"/>
                  </a:ext>
                </a:extLst>
              </a:tr>
              <a:tr h="287686">
                <a:tc>
                  <a:txBody>
                    <a:bodyPr/>
                    <a:lstStyle/>
                    <a:p>
                      <a:pPr algn="ctr"/>
                      <a:r>
                        <a:rPr lang="en-US" sz="1050" b="0" dirty="0" smtClean="0"/>
                        <a:t>VII</a:t>
                      </a:r>
                      <a:endParaRPr lang="en-IN" sz="1050" b="0" dirty="0"/>
                    </a:p>
                  </a:txBody>
                  <a:tcPr/>
                </a:tc>
                <a:tc>
                  <a:txBody>
                    <a:bodyPr/>
                    <a:lstStyle/>
                    <a:p>
                      <a:r>
                        <a:rPr lang="en-IN" sz="1050" b="0" i="0" u="none" strike="noStrike" cap="none" baseline="0" dirty="0" smtClean="0">
                          <a:solidFill>
                            <a:srgbClr val="000000"/>
                          </a:solidFill>
                          <a:latin typeface="Arial"/>
                          <a:ea typeface="Arial"/>
                          <a:cs typeface="Arial"/>
                          <a:sym typeface="Arial"/>
                        </a:rPr>
                        <a:t>Government Grants</a:t>
                      </a:r>
                      <a:endParaRPr lang="en-IN" sz="1050" dirty="0"/>
                    </a:p>
                  </a:txBody>
                  <a:tcPr/>
                </a:tc>
                <a:tc>
                  <a:txBody>
                    <a:bodyPr/>
                    <a:lstStyle/>
                    <a:p>
                      <a:pPr algn="ctr"/>
                      <a:r>
                        <a:rPr lang="en-US" sz="1050" dirty="0" smtClean="0"/>
                        <a:t>AS 12</a:t>
                      </a:r>
                      <a:endParaRPr lang="en-IN" sz="1050" dirty="0"/>
                    </a:p>
                  </a:txBody>
                  <a:tcPr/>
                </a:tc>
                <a:tc>
                  <a:txBody>
                    <a:bodyPr/>
                    <a:lstStyle/>
                    <a:p>
                      <a:pPr algn="l"/>
                      <a:r>
                        <a:rPr lang="en-IN" sz="1050" dirty="0" smtClean="0"/>
                        <a:t>Accounting for Government</a:t>
                      </a:r>
                      <a:r>
                        <a:rPr lang="en-IN" sz="1050" baseline="0" dirty="0" smtClean="0"/>
                        <a:t> Grants</a:t>
                      </a:r>
                      <a:endParaRPr lang="en-IN" sz="1050" dirty="0"/>
                    </a:p>
                  </a:txBody>
                  <a:tcPr/>
                </a:tc>
                <a:extLst>
                  <a:ext uri="{0D108BD9-81ED-4DB2-BD59-A6C34878D82A}">
                    <a16:rowId xmlns:a16="http://schemas.microsoft.com/office/drawing/2014/main" val="70320248"/>
                  </a:ext>
                </a:extLst>
              </a:tr>
              <a:tr h="287686">
                <a:tc>
                  <a:txBody>
                    <a:bodyPr/>
                    <a:lstStyle/>
                    <a:p>
                      <a:pPr algn="ctr"/>
                      <a:r>
                        <a:rPr lang="en-US" sz="1050" b="0" dirty="0" smtClean="0"/>
                        <a:t>VIII</a:t>
                      </a:r>
                      <a:endParaRPr lang="en-IN" sz="1050" b="0" dirty="0"/>
                    </a:p>
                  </a:txBody>
                  <a:tcPr>
                    <a:solidFill>
                      <a:schemeClr val="accent3">
                        <a:lumMod val="40000"/>
                        <a:lumOff val="60000"/>
                      </a:schemeClr>
                    </a:solidFill>
                  </a:tcPr>
                </a:tc>
                <a:tc>
                  <a:txBody>
                    <a:bodyPr/>
                    <a:lstStyle/>
                    <a:p>
                      <a:r>
                        <a:rPr lang="en-IN" sz="1050" b="0" i="0" u="none" strike="noStrike" cap="none" baseline="0" dirty="0" smtClean="0">
                          <a:solidFill>
                            <a:srgbClr val="000000"/>
                          </a:solidFill>
                          <a:latin typeface="Arial"/>
                          <a:ea typeface="Arial"/>
                          <a:cs typeface="Arial"/>
                          <a:sym typeface="Arial"/>
                        </a:rPr>
                        <a:t>Securities</a:t>
                      </a:r>
                      <a:endParaRPr lang="en-IN" sz="1050" dirty="0"/>
                    </a:p>
                  </a:txBody>
                  <a:tcPr>
                    <a:solidFill>
                      <a:schemeClr val="accent3">
                        <a:lumMod val="40000"/>
                        <a:lumOff val="60000"/>
                      </a:schemeClr>
                    </a:solidFill>
                  </a:tcPr>
                </a:tc>
                <a:tc>
                  <a:txBody>
                    <a:bodyPr/>
                    <a:lstStyle/>
                    <a:p>
                      <a:pPr algn="ctr"/>
                      <a:r>
                        <a:rPr lang="en-US" sz="1050" dirty="0" smtClean="0"/>
                        <a:t>AS 13</a:t>
                      </a:r>
                      <a:endParaRPr lang="en-IN" sz="1050" dirty="0"/>
                    </a:p>
                  </a:txBody>
                  <a:tcPr>
                    <a:solidFill>
                      <a:schemeClr val="accent3">
                        <a:lumMod val="40000"/>
                        <a:lumOff val="60000"/>
                      </a:schemeClr>
                    </a:solidFill>
                  </a:tcPr>
                </a:tc>
                <a:tc>
                  <a:txBody>
                    <a:bodyPr/>
                    <a:lstStyle/>
                    <a:p>
                      <a:pPr algn="l"/>
                      <a:r>
                        <a:rPr lang="en-IN" sz="1050" dirty="0" smtClean="0"/>
                        <a:t>Accounting for investments</a:t>
                      </a:r>
                      <a:endParaRPr lang="en-IN" sz="1050" dirty="0"/>
                    </a:p>
                  </a:txBody>
                  <a:tcPr>
                    <a:solidFill>
                      <a:schemeClr val="accent3">
                        <a:lumMod val="40000"/>
                        <a:lumOff val="60000"/>
                      </a:schemeClr>
                    </a:solidFill>
                  </a:tcPr>
                </a:tc>
                <a:extLst>
                  <a:ext uri="{0D108BD9-81ED-4DB2-BD59-A6C34878D82A}">
                    <a16:rowId xmlns:a16="http://schemas.microsoft.com/office/drawing/2014/main" val="2751442766"/>
                  </a:ext>
                </a:extLst>
              </a:tr>
              <a:tr h="287686">
                <a:tc>
                  <a:txBody>
                    <a:bodyPr/>
                    <a:lstStyle/>
                    <a:p>
                      <a:pPr algn="ctr"/>
                      <a:r>
                        <a:rPr lang="en-US" sz="1050" b="0" dirty="0" smtClean="0"/>
                        <a:t>IX</a:t>
                      </a:r>
                      <a:endParaRPr lang="en-IN" sz="1050" b="0" dirty="0"/>
                    </a:p>
                  </a:txBody>
                  <a:tcPr/>
                </a:tc>
                <a:tc>
                  <a:txBody>
                    <a:bodyPr/>
                    <a:lstStyle/>
                    <a:p>
                      <a:r>
                        <a:rPr lang="en-IN" sz="1050" b="0" i="0" u="none" strike="noStrike" cap="none" baseline="0" dirty="0" smtClean="0">
                          <a:solidFill>
                            <a:srgbClr val="000000"/>
                          </a:solidFill>
                          <a:latin typeface="Arial"/>
                          <a:ea typeface="Arial"/>
                          <a:cs typeface="Arial"/>
                          <a:sym typeface="Arial"/>
                        </a:rPr>
                        <a:t>Borrowing Costs</a:t>
                      </a:r>
                      <a:endParaRPr lang="en-IN" sz="1050" dirty="0"/>
                    </a:p>
                  </a:txBody>
                  <a:tcPr/>
                </a:tc>
                <a:tc>
                  <a:txBody>
                    <a:bodyPr/>
                    <a:lstStyle/>
                    <a:p>
                      <a:pPr algn="ctr"/>
                      <a:r>
                        <a:rPr lang="en-US" sz="1050" dirty="0" smtClean="0"/>
                        <a:t>AS 16</a:t>
                      </a:r>
                      <a:endParaRPr lang="en-IN" sz="1050" dirty="0"/>
                    </a:p>
                  </a:txBody>
                  <a:tcPr/>
                </a:tc>
                <a:tc>
                  <a:txBody>
                    <a:bodyPr/>
                    <a:lstStyle/>
                    <a:p>
                      <a:pPr algn="l"/>
                      <a:r>
                        <a:rPr lang="en-IN" sz="1050" dirty="0" smtClean="0"/>
                        <a:t>Borrowing Costs</a:t>
                      </a:r>
                      <a:endParaRPr lang="en-IN" sz="1050" dirty="0"/>
                    </a:p>
                  </a:txBody>
                  <a:tcPr/>
                </a:tc>
                <a:extLst>
                  <a:ext uri="{0D108BD9-81ED-4DB2-BD59-A6C34878D82A}">
                    <a16:rowId xmlns:a16="http://schemas.microsoft.com/office/drawing/2014/main" val="2803121872"/>
                  </a:ext>
                </a:extLst>
              </a:tr>
              <a:tr h="287686">
                <a:tc>
                  <a:txBody>
                    <a:bodyPr/>
                    <a:lstStyle/>
                    <a:p>
                      <a:pPr algn="ctr"/>
                      <a:r>
                        <a:rPr lang="en-US" sz="1050" b="0" dirty="0" smtClean="0"/>
                        <a:t>X</a:t>
                      </a:r>
                      <a:endParaRPr lang="en-IN" sz="1050" b="0" dirty="0"/>
                    </a:p>
                  </a:txBody>
                  <a:tcPr>
                    <a:solidFill>
                      <a:schemeClr val="accent3">
                        <a:lumMod val="40000"/>
                        <a:lumOff val="60000"/>
                      </a:schemeClr>
                    </a:solidFill>
                  </a:tcPr>
                </a:tc>
                <a:tc>
                  <a:txBody>
                    <a:bodyPr/>
                    <a:lstStyle/>
                    <a:p>
                      <a:r>
                        <a:rPr lang="en-IN" sz="1050" b="0" i="0" u="none" strike="noStrike" cap="none" baseline="0" dirty="0" smtClean="0">
                          <a:solidFill>
                            <a:srgbClr val="000000"/>
                          </a:solidFill>
                          <a:latin typeface="Arial"/>
                          <a:ea typeface="Arial"/>
                          <a:cs typeface="Arial"/>
                          <a:sym typeface="Arial"/>
                        </a:rPr>
                        <a:t>Provisions, Contingent Liabilities &amp; Contingent Assets</a:t>
                      </a:r>
                      <a:endParaRPr lang="en-IN" sz="1050" dirty="0"/>
                    </a:p>
                  </a:txBody>
                  <a:tcPr>
                    <a:solidFill>
                      <a:schemeClr val="accent3">
                        <a:lumMod val="40000"/>
                        <a:lumOff val="60000"/>
                      </a:schemeClr>
                    </a:solidFill>
                  </a:tcPr>
                </a:tc>
                <a:tc>
                  <a:txBody>
                    <a:bodyPr/>
                    <a:lstStyle/>
                    <a:p>
                      <a:pPr algn="ctr"/>
                      <a:r>
                        <a:rPr lang="en-US" sz="1050" dirty="0" smtClean="0"/>
                        <a:t>AS 29</a:t>
                      </a:r>
                      <a:endParaRPr lang="en-IN" sz="1050" dirty="0"/>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050" b="0" i="0" u="none" strike="noStrike" cap="none" baseline="0" dirty="0" smtClean="0">
                          <a:solidFill>
                            <a:srgbClr val="000000"/>
                          </a:solidFill>
                          <a:latin typeface="Arial"/>
                          <a:ea typeface="Arial"/>
                          <a:cs typeface="Arial"/>
                          <a:sym typeface="Arial"/>
                        </a:rPr>
                        <a:t>Provisions, Contingent Liabilities &amp; Contingent Assets</a:t>
                      </a:r>
                      <a:endParaRPr lang="en-IN" sz="1050" dirty="0" smtClean="0"/>
                    </a:p>
                  </a:txBody>
                  <a:tcPr>
                    <a:solidFill>
                      <a:schemeClr val="accent3">
                        <a:lumMod val="40000"/>
                        <a:lumOff val="60000"/>
                      </a:schemeClr>
                    </a:solidFill>
                  </a:tcPr>
                </a:tc>
                <a:extLst>
                  <a:ext uri="{0D108BD9-81ED-4DB2-BD59-A6C34878D82A}">
                    <a16:rowId xmlns:a16="http://schemas.microsoft.com/office/drawing/2014/main" val="4105033817"/>
                  </a:ext>
                </a:extLst>
              </a:tr>
            </a:tbl>
          </a:graphicData>
        </a:graphic>
      </p:graphicFrame>
    </p:spTree>
    <p:extLst>
      <p:ext uri="{BB962C8B-B14F-4D97-AF65-F5344CB8AC3E}">
        <p14:creationId xmlns:p14="http://schemas.microsoft.com/office/powerpoint/2010/main" val="235099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678642"/>
            <a:ext cx="4094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dirty="0" smtClean="0"/>
              <a:t>ICDS – I VS AS - 1</a:t>
            </a:r>
            <a:endParaRPr sz="3400" dirty="0"/>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dirty="0" smtClean="0"/>
              <a:t>Accounting Policies</a:t>
            </a:r>
            <a:endParaRPr sz="2400" dirty="0"/>
          </a:p>
        </p:txBody>
      </p:sp>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3000" b="1" dirty="0">
              <a:solidFill>
                <a:srgbClr val="3F5378"/>
              </a:solidFill>
              <a:latin typeface="Roboto Condensed"/>
              <a:ea typeface="Roboto Condensed"/>
              <a:cs typeface="Roboto Condensed"/>
              <a:sym typeface="Roboto Condensed"/>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ICDS - I Vs AS - 1</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grpSp>
        <p:nvGrpSpPr>
          <p:cNvPr id="5" name="Google Shape;239;p16"/>
          <p:cNvGrpSpPr/>
          <p:nvPr/>
        </p:nvGrpSpPr>
        <p:grpSpPr>
          <a:xfrm>
            <a:off x="282216" y="590918"/>
            <a:ext cx="369505" cy="369505"/>
            <a:chOff x="2594050" y="1631825"/>
            <a:chExt cx="439625" cy="439625"/>
          </a:xfrm>
        </p:grpSpPr>
        <p:sp>
          <p:nvSpPr>
            <p:cNvPr id="6"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1" name="Table 10"/>
          <p:cNvGraphicFramePr>
            <a:graphicFrameLocks noGrp="1"/>
          </p:cNvGraphicFramePr>
          <p:nvPr>
            <p:extLst>
              <p:ext uri="{D42A27DB-BD31-4B8C-83A1-F6EECF244321}">
                <p14:modId xmlns:p14="http://schemas.microsoft.com/office/powerpoint/2010/main" val="2886291124"/>
              </p:ext>
            </p:extLst>
          </p:nvPr>
        </p:nvGraphicFramePr>
        <p:xfrm>
          <a:off x="160825" y="1502998"/>
          <a:ext cx="7332795" cy="3352800"/>
        </p:xfrm>
        <a:graphic>
          <a:graphicData uri="http://schemas.openxmlformats.org/drawingml/2006/table">
            <a:tbl>
              <a:tblPr firstRow="1" bandRow="1">
                <a:tableStyleId>{025D08E4-4CB9-4A25-91DF-C19B82DA8EF8}</a:tableStyleId>
              </a:tblPr>
              <a:tblGrid>
                <a:gridCol w="1526724">
                  <a:extLst>
                    <a:ext uri="{9D8B030D-6E8A-4147-A177-3AD203B41FA5}">
                      <a16:colId xmlns:a16="http://schemas.microsoft.com/office/drawing/2014/main" val="1127618314"/>
                    </a:ext>
                  </a:extLst>
                </a:gridCol>
                <a:gridCol w="2921620">
                  <a:extLst>
                    <a:ext uri="{9D8B030D-6E8A-4147-A177-3AD203B41FA5}">
                      <a16:colId xmlns:a16="http://schemas.microsoft.com/office/drawing/2014/main" val="492385447"/>
                    </a:ext>
                  </a:extLst>
                </a:gridCol>
                <a:gridCol w="2884451">
                  <a:extLst>
                    <a:ext uri="{9D8B030D-6E8A-4147-A177-3AD203B41FA5}">
                      <a16:colId xmlns:a16="http://schemas.microsoft.com/office/drawing/2014/main" val="2691718206"/>
                    </a:ext>
                  </a:extLst>
                </a:gridCol>
              </a:tblGrid>
              <a:tr h="370840">
                <a:tc>
                  <a:txBody>
                    <a:bodyPr/>
                    <a:lstStyle/>
                    <a:p>
                      <a:pPr algn="ctr"/>
                      <a:r>
                        <a:rPr lang="en-IN" sz="1400" b="1" i="0" u="none" strike="noStrike" cap="none" baseline="0" dirty="0" smtClean="0">
                          <a:solidFill>
                            <a:srgbClr val="000000"/>
                          </a:solidFill>
                          <a:latin typeface="Arial"/>
                          <a:ea typeface="Arial"/>
                          <a:cs typeface="Arial"/>
                          <a:sym typeface="Arial"/>
                        </a:rPr>
                        <a:t>Points of</a:t>
                      </a:r>
                    </a:p>
                    <a:p>
                      <a:pPr algn="ctr"/>
                      <a:r>
                        <a:rPr lang="en-IN" sz="1400" b="1" i="0" u="none" strike="noStrike" cap="none" baseline="0" dirty="0" smtClean="0">
                          <a:solidFill>
                            <a:srgbClr val="000000"/>
                          </a:solidFill>
                          <a:latin typeface="Arial"/>
                          <a:ea typeface="Arial"/>
                          <a:cs typeface="Arial"/>
                          <a:sym typeface="Arial"/>
                        </a:rPr>
                        <a:t>Comparison</a:t>
                      </a:r>
                    </a:p>
                  </a:txBody>
                  <a:tcPr>
                    <a:solidFill>
                      <a:schemeClr val="accent3">
                        <a:lumMod val="40000"/>
                        <a:lumOff val="60000"/>
                      </a:schemeClr>
                    </a:solidFill>
                  </a:tcPr>
                </a:tc>
                <a:tc>
                  <a:txBody>
                    <a:bodyPr/>
                    <a:lstStyle/>
                    <a:p>
                      <a:pPr algn="ctr"/>
                      <a:r>
                        <a:rPr lang="en-US" b="1" dirty="0" smtClean="0"/>
                        <a:t>ICDS</a:t>
                      </a:r>
                      <a:r>
                        <a:rPr lang="en-US" b="1" baseline="0" dirty="0" smtClean="0"/>
                        <a:t> I</a:t>
                      </a:r>
                      <a:endParaRPr lang="en-IN" b="1" dirty="0"/>
                    </a:p>
                  </a:txBody>
                  <a:tcPr>
                    <a:solidFill>
                      <a:schemeClr val="accent3">
                        <a:lumMod val="40000"/>
                        <a:lumOff val="60000"/>
                      </a:schemeClr>
                    </a:solidFill>
                  </a:tcPr>
                </a:tc>
                <a:tc>
                  <a:txBody>
                    <a:bodyPr/>
                    <a:lstStyle/>
                    <a:p>
                      <a:pPr algn="ctr"/>
                      <a:r>
                        <a:rPr lang="en-US" b="1" dirty="0" smtClean="0"/>
                        <a:t>AS 1</a:t>
                      </a:r>
                      <a:endParaRPr lang="en-IN" b="1" dirty="0"/>
                    </a:p>
                  </a:txBody>
                  <a:tcPr>
                    <a:solidFill>
                      <a:schemeClr val="accent3">
                        <a:lumMod val="40000"/>
                        <a:lumOff val="60000"/>
                      </a:schemeClr>
                    </a:solidFill>
                  </a:tcPr>
                </a:tc>
                <a:extLst>
                  <a:ext uri="{0D108BD9-81ED-4DB2-BD59-A6C34878D82A}">
                    <a16:rowId xmlns:a16="http://schemas.microsoft.com/office/drawing/2014/main" val="3417812728"/>
                  </a:ext>
                </a:extLst>
              </a:tr>
              <a:tr h="370840">
                <a:tc>
                  <a:txBody>
                    <a:bodyPr/>
                    <a:lstStyle/>
                    <a:p>
                      <a:r>
                        <a:rPr lang="en-IN" sz="1200" b="0" i="0" u="none" strike="noStrike" cap="none" baseline="0" dirty="0" smtClean="0">
                          <a:solidFill>
                            <a:srgbClr val="000000"/>
                          </a:solidFill>
                          <a:latin typeface="Arial"/>
                          <a:ea typeface="Arial"/>
                          <a:cs typeface="Arial"/>
                          <a:sym typeface="Arial"/>
                        </a:rPr>
                        <a:t>Prudence</a:t>
                      </a:r>
                      <a:endParaRPr lang="en-IN" sz="1200" dirty="0"/>
                    </a:p>
                  </a:txBody>
                  <a:tcPr/>
                </a:tc>
                <a:tc>
                  <a:txBody>
                    <a:bodyPr/>
                    <a:lstStyle/>
                    <a:p>
                      <a:pPr algn="just"/>
                      <a:r>
                        <a:rPr lang="en-US" sz="1200" b="1" i="0" u="none" strike="noStrike" cap="none" baseline="0" dirty="0" smtClean="0">
                          <a:solidFill>
                            <a:srgbClr val="000000"/>
                          </a:solidFill>
                          <a:latin typeface="Arial"/>
                          <a:ea typeface="Arial"/>
                          <a:cs typeface="Arial"/>
                          <a:sym typeface="Arial"/>
                        </a:rPr>
                        <a:t>Expected losses </a:t>
                      </a:r>
                      <a:r>
                        <a:rPr lang="en-US" sz="1200" b="0" i="0" u="none" strike="noStrike" cap="none" baseline="0" dirty="0" smtClean="0">
                          <a:solidFill>
                            <a:srgbClr val="000000"/>
                          </a:solidFill>
                          <a:latin typeface="Arial"/>
                          <a:ea typeface="Arial"/>
                          <a:cs typeface="Arial"/>
                          <a:sym typeface="Arial"/>
                        </a:rPr>
                        <a:t>are </a:t>
                      </a:r>
                      <a:r>
                        <a:rPr lang="en-US" sz="1200" b="1" i="0" u="none" strike="noStrike" cap="none" baseline="0" dirty="0" smtClean="0">
                          <a:solidFill>
                            <a:srgbClr val="000000"/>
                          </a:solidFill>
                          <a:latin typeface="Arial"/>
                          <a:ea typeface="Arial"/>
                          <a:cs typeface="Arial"/>
                          <a:sym typeface="Arial"/>
                        </a:rPr>
                        <a:t>not to be </a:t>
                      </a:r>
                      <a:r>
                        <a:rPr lang="en-IN" sz="1200" b="1" i="0" u="none" strike="noStrike" cap="none" baseline="0" dirty="0" smtClean="0">
                          <a:solidFill>
                            <a:srgbClr val="000000"/>
                          </a:solidFill>
                          <a:latin typeface="Arial"/>
                          <a:ea typeface="Arial"/>
                          <a:cs typeface="Arial"/>
                          <a:sym typeface="Arial"/>
                        </a:rPr>
                        <a:t>recognised </a:t>
                      </a:r>
                      <a:r>
                        <a:rPr lang="en-IN" sz="1200" b="0" i="0" u="none" strike="noStrike" cap="none" baseline="0" dirty="0" smtClean="0">
                          <a:solidFill>
                            <a:srgbClr val="000000"/>
                          </a:solidFill>
                          <a:latin typeface="Arial"/>
                          <a:ea typeface="Arial"/>
                          <a:cs typeface="Arial"/>
                          <a:sym typeface="Arial"/>
                        </a:rPr>
                        <a:t>unless required by any other ICDS. </a:t>
                      </a:r>
                    </a:p>
                    <a:p>
                      <a:pPr algn="just"/>
                      <a:endParaRPr lang="en-IN" sz="1200" b="0" i="0" u="none" strike="noStrike" cap="none" baseline="0" dirty="0" smtClean="0">
                        <a:solidFill>
                          <a:srgbClr val="000000"/>
                        </a:solidFill>
                        <a:latin typeface="Arial"/>
                        <a:ea typeface="Arial"/>
                        <a:cs typeface="Arial"/>
                        <a:sym typeface="Arial"/>
                      </a:endParaRPr>
                    </a:p>
                    <a:p>
                      <a:pPr algn="just"/>
                      <a:r>
                        <a:rPr lang="en-IN" sz="1200" b="1" i="0" u="none" strike="noStrike" cap="none" baseline="0" dirty="0" smtClean="0">
                          <a:solidFill>
                            <a:srgbClr val="000000"/>
                          </a:solidFill>
                          <a:latin typeface="Arial"/>
                          <a:ea typeface="Arial"/>
                          <a:cs typeface="Arial"/>
                          <a:sym typeface="Arial"/>
                        </a:rPr>
                        <a:t>Silent on Expected Gain</a:t>
                      </a:r>
                      <a:r>
                        <a:rPr lang="en-IN" sz="1200" b="0" i="0" u="none" strike="noStrike" cap="none" baseline="0" dirty="0" smtClean="0">
                          <a:solidFill>
                            <a:srgbClr val="000000"/>
                          </a:solidFill>
                          <a:latin typeface="Arial"/>
                          <a:ea typeface="Arial"/>
                          <a:cs typeface="Arial"/>
                          <a:sym typeface="Arial"/>
                        </a:rPr>
                        <a:t>. </a:t>
                      </a:r>
                      <a:endParaRPr lang="en-IN" sz="1200" dirty="0"/>
                    </a:p>
                  </a:txBody>
                  <a:tcPr/>
                </a:tc>
                <a:tc>
                  <a:txBody>
                    <a:bodyPr/>
                    <a:lstStyle/>
                    <a:p>
                      <a:pPr algn="just"/>
                      <a:r>
                        <a:rPr lang="en-US" sz="1400" b="0" i="0" u="none" strike="noStrike" cap="none" dirty="0" smtClean="0">
                          <a:solidFill>
                            <a:srgbClr val="000000"/>
                          </a:solidFill>
                          <a:effectLst/>
                          <a:latin typeface="Arial"/>
                          <a:ea typeface="Arial"/>
                          <a:cs typeface="Arial"/>
                          <a:sym typeface="Arial"/>
                        </a:rPr>
                        <a:t>Precludes recognizing anticipated profits, requires recognizing the known liabilities</a:t>
                      </a:r>
                      <a:r>
                        <a:rPr lang="en-US" sz="1400" b="0" i="0" u="none" strike="noStrike" cap="none" baseline="0" dirty="0" smtClean="0">
                          <a:solidFill>
                            <a:srgbClr val="000000"/>
                          </a:solidFill>
                          <a:effectLst/>
                          <a:latin typeface="Arial"/>
                          <a:ea typeface="Arial"/>
                          <a:cs typeface="Arial"/>
                          <a:sym typeface="Arial"/>
                        </a:rPr>
                        <a:t> &amp; </a:t>
                      </a:r>
                      <a:r>
                        <a:rPr lang="en-US" sz="1400" b="0" i="0" u="none" strike="noStrike" cap="none" dirty="0" smtClean="0">
                          <a:solidFill>
                            <a:srgbClr val="000000"/>
                          </a:solidFill>
                          <a:effectLst/>
                          <a:latin typeface="Arial"/>
                          <a:ea typeface="Arial"/>
                          <a:cs typeface="Arial"/>
                          <a:sym typeface="Arial"/>
                        </a:rPr>
                        <a:t>losses</a:t>
                      </a:r>
                      <a:endParaRPr lang="en-IN" sz="1200" b="0" dirty="0"/>
                    </a:p>
                  </a:txBody>
                  <a:tcPr/>
                </a:tc>
                <a:extLst>
                  <a:ext uri="{0D108BD9-81ED-4DB2-BD59-A6C34878D82A}">
                    <a16:rowId xmlns:a16="http://schemas.microsoft.com/office/drawing/2014/main" val="2766569958"/>
                  </a:ext>
                </a:extLst>
              </a:tr>
              <a:tr h="370840">
                <a:tc>
                  <a:txBody>
                    <a:bodyPr/>
                    <a:lstStyle/>
                    <a:p>
                      <a:r>
                        <a:rPr lang="en-IN" sz="1200" b="0" i="0" u="none" strike="noStrike" cap="none" baseline="0" dirty="0" smtClean="0">
                          <a:solidFill>
                            <a:srgbClr val="000000"/>
                          </a:solidFill>
                          <a:latin typeface="Arial"/>
                          <a:ea typeface="Arial"/>
                          <a:cs typeface="Arial"/>
                          <a:sym typeface="Arial"/>
                        </a:rPr>
                        <a:t>Materiality</a:t>
                      </a:r>
                      <a:endParaRPr lang="en-IN" sz="1200" dirty="0"/>
                    </a:p>
                  </a:txBody>
                  <a:tcPr>
                    <a:solidFill>
                      <a:schemeClr val="accent3">
                        <a:lumMod val="40000"/>
                        <a:lumOff val="60000"/>
                      </a:schemeClr>
                    </a:solidFill>
                  </a:tcPr>
                </a:tc>
                <a:tc>
                  <a:txBody>
                    <a:bodyPr/>
                    <a:lstStyle/>
                    <a:p>
                      <a:pPr algn="just"/>
                      <a:r>
                        <a:rPr lang="en-IN" sz="1200" b="0" i="0" u="none" strike="noStrike" cap="none" baseline="0" dirty="0" smtClean="0">
                          <a:solidFill>
                            <a:srgbClr val="000000"/>
                          </a:solidFill>
                          <a:latin typeface="Arial"/>
                          <a:ea typeface="Arial"/>
                          <a:cs typeface="Arial"/>
                          <a:sym typeface="Arial"/>
                        </a:rPr>
                        <a:t>No concept of materiality for computation of taxable income</a:t>
                      </a:r>
                      <a:endParaRPr lang="en-IN" sz="1200" b="0" dirty="0"/>
                    </a:p>
                  </a:txBody>
                  <a:tcPr>
                    <a:solidFill>
                      <a:schemeClr val="accent3">
                        <a:lumMod val="40000"/>
                        <a:lumOff val="60000"/>
                      </a:schemeClr>
                    </a:solidFill>
                  </a:tcPr>
                </a:tc>
                <a:tc>
                  <a:txBody>
                    <a:bodyPr/>
                    <a:lstStyle/>
                    <a:p>
                      <a:pPr algn="just"/>
                      <a:r>
                        <a:rPr lang="en-IN" sz="1200" b="0" i="0" u="none" strike="noStrike" cap="none" baseline="0" dirty="0" smtClean="0">
                          <a:solidFill>
                            <a:srgbClr val="000000"/>
                          </a:solidFill>
                          <a:latin typeface="Arial"/>
                          <a:ea typeface="Arial"/>
                          <a:cs typeface="Arial"/>
                          <a:sym typeface="Arial"/>
                        </a:rPr>
                        <a:t>Recognises concept of ‘materiality’ as important element for selecting/ change in accounting policies</a:t>
                      </a:r>
                      <a:endParaRPr lang="en-IN" sz="1200" b="0" dirty="0"/>
                    </a:p>
                  </a:txBody>
                  <a:tcPr>
                    <a:solidFill>
                      <a:schemeClr val="accent3">
                        <a:lumMod val="40000"/>
                        <a:lumOff val="60000"/>
                      </a:schemeClr>
                    </a:solidFill>
                  </a:tcPr>
                </a:tc>
                <a:extLst>
                  <a:ext uri="{0D108BD9-81ED-4DB2-BD59-A6C34878D82A}">
                    <a16:rowId xmlns:a16="http://schemas.microsoft.com/office/drawing/2014/main" val="1606924379"/>
                  </a:ext>
                </a:extLst>
              </a:tr>
              <a:tr h="370840">
                <a:tc>
                  <a:txBody>
                    <a:bodyPr/>
                    <a:lstStyle/>
                    <a:p>
                      <a:r>
                        <a:rPr lang="en-IN" sz="1200" b="0" i="0" u="none" strike="noStrike" cap="none" baseline="0" dirty="0" smtClean="0">
                          <a:solidFill>
                            <a:srgbClr val="000000"/>
                          </a:solidFill>
                          <a:latin typeface="Arial"/>
                          <a:ea typeface="Arial"/>
                          <a:cs typeface="Arial"/>
                          <a:sym typeface="Arial"/>
                        </a:rPr>
                        <a:t>Change in</a:t>
                      </a:r>
                    </a:p>
                    <a:p>
                      <a:r>
                        <a:rPr lang="en-IN" sz="1200" b="0" i="0" u="none" strike="noStrike" cap="none" baseline="0" dirty="0" smtClean="0">
                          <a:solidFill>
                            <a:srgbClr val="000000"/>
                          </a:solidFill>
                          <a:latin typeface="Arial"/>
                          <a:ea typeface="Arial"/>
                          <a:cs typeface="Arial"/>
                          <a:sym typeface="Arial"/>
                        </a:rPr>
                        <a:t>Accounting Policy</a:t>
                      </a:r>
                      <a:endParaRPr lang="en-IN" sz="1200" dirty="0"/>
                    </a:p>
                  </a:txBody>
                  <a:tcPr/>
                </a:tc>
                <a:tc>
                  <a:txBody>
                    <a:bodyPr/>
                    <a:lstStyle/>
                    <a:p>
                      <a:pPr algn="just"/>
                      <a:r>
                        <a:rPr lang="en-IN" sz="1200" b="0" i="0" u="none" strike="noStrike" cap="none" baseline="0" dirty="0" smtClean="0">
                          <a:solidFill>
                            <a:srgbClr val="000000"/>
                          </a:solidFill>
                          <a:latin typeface="Arial"/>
                          <a:ea typeface="Arial"/>
                          <a:cs typeface="Arial"/>
                          <a:sym typeface="Arial"/>
                        </a:rPr>
                        <a:t>Accounting policy cannot be changed </a:t>
                      </a:r>
                      <a:r>
                        <a:rPr lang="en-IN" sz="1200" b="1" i="0" u="none" strike="noStrike" cap="none" baseline="0" dirty="0" smtClean="0">
                          <a:solidFill>
                            <a:srgbClr val="000000"/>
                          </a:solidFill>
                          <a:latin typeface="Arial"/>
                          <a:ea typeface="Arial"/>
                          <a:cs typeface="Arial"/>
                          <a:sym typeface="Arial"/>
                        </a:rPr>
                        <a:t>without reasonable cause.</a:t>
                      </a:r>
                    </a:p>
                    <a:p>
                      <a:pPr algn="just"/>
                      <a:endParaRPr lang="en-IN" sz="1200" b="0" i="0" u="none" strike="noStrike" cap="none" baseline="0" dirty="0" smtClean="0">
                        <a:solidFill>
                          <a:srgbClr val="000000"/>
                        </a:solidFill>
                        <a:latin typeface="Arial"/>
                        <a:ea typeface="Arial"/>
                        <a:cs typeface="Arial"/>
                        <a:sym typeface="Arial"/>
                      </a:endParaRPr>
                    </a:p>
                    <a:p>
                      <a:pPr algn="just"/>
                      <a:r>
                        <a:rPr lang="en-IN" sz="1200" b="0" i="0" u="none" strike="noStrike" cap="none" baseline="0" dirty="0" smtClean="0">
                          <a:solidFill>
                            <a:srgbClr val="000000"/>
                          </a:solidFill>
                          <a:latin typeface="Arial"/>
                          <a:ea typeface="Arial"/>
                          <a:cs typeface="Arial"/>
                          <a:sym typeface="Arial"/>
                        </a:rPr>
                        <a:t>Reasonable clause is not defined. Will mean change in regulatory requirements.</a:t>
                      </a:r>
                      <a:endParaRPr lang="en-IN" sz="1200" b="0" dirty="0"/>
                    </a:p>
                  </a:txBody>
                  <a:tcPr/>
                </a:tc>
                <a:tc>
                  <a:txBody>
                    <a:bodyPr/>
                    <a:lstStyle/>
                    <a:p>
                      <a:pPr algn="just"/>
                      <a:r>
                        <a:rPr lang="en-IN" sz="1200" b="0" i="0" u="none" strike="noStrike" cap="none" baseline="0" dirty="0" smtClean="0">
                          <a:solidFill>
                            <a:srgbClr val="000000"/>
                          </a:solidFill>
                          <a:latin typeface="Arial"/>
                          <a:ea typeface="Arial"/>
                          <a:cs typeface="Arial"/>
                          <a:sym typeface="Arial"/>
                        </a:rPr>
                        <a:t>Changes in accounting policy can be made only when required by statue or for compliance with AS or for appropriate presentation of accounts.</a:t>
                      </a:r>
                      <a:endParaRPr lang="en-IN" sz="1200" b="0" dirty="0"/>
                    </a:p>
                  </a:txBody>
                  <a:tcPr/>
                </a:tc>
                <a:extLst>
                  <a:ext uri="{0D108BD9-81ED-4DB2-BD59-A6C34878D82A}">
                    <a16:rowId xmlns:a16="http://schemas.microsoft.com/office/drawing/2014/main" val="4219459664"/>
                  </a:ext>
                </a:extLst>
              </a:tr>
            </a:tbl>
          </a:graphicData>
        </a:graphic>
      </p:graphicFrame>
    </p:spTree>
    <p:extLst>
      <p:ext uri="{BB962C8B-B14F-4D97-AF65-F5344CB8AC3E}">
        <p14:creationId xmlns:p14="http://schemas.microsoft.com/office/powerpoint/2010/main" val="2609865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ICDS - I Vs AS - 1</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grpSp>
        <p:nvGrpSpPr>
          <p:cNvPr id="5" name="Google Shape;239;p16"/>
          <p:cNvGrpSpPr/>
          <p:nvPr/>
        </p:nvGrpSpPr>
        <p:grpSpPr>
          <a:xfrm>
            <a:off x="282216" y="590918"/>
            <a:ext cx="369505" cy="369505"/>
            <a:chOff x="2594050" y="1631825"/>
            <a:chExt cx="439625" cy="439625"/>
          </a:xfrm>
        </p:grpSpPr>
        <p:sp>
          <p:nvSpPr>
            <p:cNvPr id="6"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1" name="Table 10"/>
          <p:cNvGraphicFramePr>
            <a:graphicFrameLocks noGrp="1"/>
          </p:cNvGraphicFramePr>
          <p:nvPr>
            <p:extLst>
              <p:ext uri="{D42A27DB-BD31-4B8C-83A1-F6EECF244321}">
                <p14:modId xmlns:p14="http://schemas.microsoft.com/office/powerpoint/2010/main" val="1908918091"/>
              </p:ext>
            </p:extLst>
          </p:nvPr>
        </p:nvGraphicFramePr>
        <p:xfrm>
          <a:off x="160825" y="1502998"/>
          <a:ext cx="7332795" cy="1158240"/>
        </p:xfrm>
        <a:graphic>
          <a:graphicData uri="http://schemas.openxmlformats.org/drawingml/2006/table">
            <a:tbl>
              <a:tblPr firstRow="1" bandRow="1">
                <a:tableStyleId>{025D08E4-4CB9-4A25-91DF-C19B82DA8EF8}</a:tableStyleId>
              </a:tblPr>
              <a:tblGrid>
                <a:gridCol w="1526724">
                  <a:extLst>
                    <a:ext uri="{9D8B030D-6E8A-4147-A177-3AD203B41FA5}">
                      <a16:colId xmlns:a16="http://schemas.microsoft.com/office/drawing/2014/main" val="1127618314"/>
                    </a:ext>
                  </a:extLst>
                </a:gridCol>
                <a:gridCol w="2921620">
                  <a:extLst>
                    <a:ext uri="{9D8B030D-6E8A-4147-A177-3AD203B41FA5}">
                      <a16:colId xmlns:a16="http://schemas.microsoft.com/office/drawing/2014/main" val="492385447"/>
                    </a:ext>
                  </a:extLst>
                </a:gridCol>
                <a:gridCol w="2884451">
                  <a:extLst>
                    <a:ext uri="{9D8B030D-6E8A-4147-A177-3AD203B41FA5}">
                      <a16:colId xmlns:a16="http://schemas.microsoft.com/office/drawing/2014/main" val="2691718206"/>
                    </a:ext>
                  </a:extLst>
                </a:gridCol>
              </a:tblGrid>
              <a:tr h="370840">
                <a:tc>
                  <a:txBody>
                    <a:bodyPr/>
                    <a:lstStyle/>
                    <a:p>
                      <a:pPr algn="ctr"/>
                      <a:r>
                        <a:rPr lang="en-IN" sz="1400" b="1" i="0" u="none" strike="noStrike" cap="none" baseline="0" dirty="0" smtClean="0">
                          <a:solidFill>
                            <a:srgbClr val="000000"/>
                          </a:solidFill>
                          <a:latin typeface="Arial"/>
                          <a:ea typeface="Arial"/>
                          <a:cs typeface="Arial"/>
                          <a:sym typeface="Arial"/>
                        </a:rPr>
                        <a:t>Points of</a:t>
                      </a:r>
                    </a:p>
                    <a:p>
                      <a:pPr algn="ctr"/>
                      <a:r>
                        <a:rPr lang="en-IN" sz="1400" b="1" i="0" u="none" strike="noStrike" cap="none" baseline="0" dirty="0" smtClean="0">
                          <a:solidFill>
                            <a:srgbClr val="000000"/>
                          </a:solidFill>
                          <a:latin typeface="Arial"/>
                          <a:ea typeface="Arial"/>
                          <a:cs typeface="Arial"/>
                          <a:sym typeface="Arial"/>
                        </a:rPr>
                        <a:t>Comparison</a:t>
                      </a:r>
                    </a:p>
                  </a:txBody>
                  <a:tcPr>
                    <a:solidFill>
                      <a:schemeClr val="accent3">
                        <a:lumMod val="40000"/>
                        <a:lumOff val="60000"/>
                      </a:schemeClr>
                    </a:solidFill>
                  </a:tcPr>
                </a:tc>
                <a:tc>
                  <a:txBody>
                    <a:bodyPr/>
                    <a:lstStyle/>
                    <a:p>
                      <a:pPr algn="ctr"/>
                      <a:r>
                        <a:rPr lang="en-US" b="1" dirty="0" smtClean="0"/>
                        <a:t>ICDS</a:t>
                      </a:r>
                      <a:r>
                        <a:rPr lang="en-US" b="1" baseline="0" dirty="0" smtClean="0"/>
                        <a:t> I</a:t>
                      </a:r>
                      <a:endParaRPr lang="en-IN" b="1" dirty="0"/>
                    </a:p>
                  </a:txBody>
                  <a:tcPr>
                    <a:solidFill>
                      <a:schemeClr val="accent3">
                        <a:lumMod val="40000"/>
                        <a:lumOff val="60000"/>
                      </a:schemeClr>
                    </a:solidFill>
                  </a:tcPr>
                </a:tc>
                <a:tc>
                  <a:txBody>
                    <a:bodyPr/>
                    <a:lstStyle/>
                    <a:p>
                      <a:pPr algn="ctr"/>
                      <a:r>
                        <a:rPr lang="en-US" b="1" dirty="0" smtClean="0"/>
                        <a:t>AS 1</a:t>
                      </a:r>
                      <a:endParaRPr lang="en-IN" b="1" dirty="0"/>
                    </a:p>
                  </a:txBody>
                  <a:tcPr>
                    <a:solidFill>
                      <a:schemeClr val="accent3">
                        <a:lumMod val="40000"/>
                        <a:lumOff val="60000"/>
                      </a:schemeClr>
                    </a:solidFill>
                  </a:tcPr>
                </a:tc>
                <a:extLst>
                  <a:ext uri="{0D108BD9-81ED-4DB2-BD59-A6C34878D82A}">
                    <a16:rowId xmlns:a16="http://schemas.microsoft.com/office/drawing/2014/main" val="3417812728"/>
                  </a:ext>
                </a:extLst>
              </a:tr>
              <a:tr h="370840">
                <a:tc>
                  <a:txBody>
                    <a:bodyPr/>
                    <a:lstStyle/>
                    <a:p>
                      <a:r>
                        <a:rPr lang="en-IN" sz="1200" b="0" i="0" u="none" strike="noStrike" cap="none" baseline="0" dirty="0" smtClean="0">
                          <a:solidFill>
                            <a:srgbClr val="000000"/>
                          </a:solidFill>
                          <a:latin typeface="Arial"/>
                          <a:ea typeface="Arial"/>
                          <a:cs typeface="Arial"/>
                          <a:sym typeface="Arial"/>
                        </a:rPr>
                        <a:t>Prior Period Item</a:t>
                      </a:r>
                      <a:endParaRPr lang="en-IN" sz="1200" dirty="0"/>
                    </a:p>
                  </a:txBody>
                  <a:tcPr/>
                </a:tc>
                <a:tc>
                  <a:txBody>
                    <a:bodyPr/>
                    <a:lstStyle/>
                    <a:p>
                      <a:pPr algn="just"/>
                      <a:r>
                        <a:rPr lang="en-IN" sz="1200" b="0" i="0" u="none" strike="noStrike" cap="none" baseline="0" dirty="0" smtClean="0">
                          <a:solidFill>
                            <a:srgbClr val="000000"/>
                          </a:solidFill>
                          <a:latin typeface="Arial"/>
                          <a:ea typeface="Arial"/>
                          <a:cs typeface="Arial"/>
                          <a:sym typeface="Arial"/>
                        </a:rPr>
                        <a:t>Not covered </a:t>
                      </a:r>
                      <a:endParaRPr lang="en-IN" sz="1200" dirty="0"/>
                    </a:p>
                  </a:txBody>
                  <a:tcPr/>
                </a:tc>
                <a:tc>
                  <a:txBody>
                    <a:bodyPr/>
                    <a:lstStyle/>
                    <a:p>
                      <a:pPr algn="just"/>
                      <a:r>
                        <a:rPr lang="en-US" sz="1200" b="0" i="0" u="none" strike="noStrike" cap="none" baseline="0" dirty="0" smtClean="0">
                          <a:solidFill>
                            <a:srgbClr val="000000"/>
                          </a:solidFill>
                          <a:latin typeface="Arial"/>
                          <a:ea typeface="Arial"/>
                          <a:cs typeface="Arial"/>
                          <a:sym typeface="Arial"/>
                        </a:rPr>
                        <a:t>Included in the period in which such error is identified, same is separately disclosed.</a:t>
                      </a:r>
                      <a:endParaRPr lang="en-IN" sz="1200" b="0" i="0" u="none" strike="noStrike" cap="none" baseline="0" dirty="0">
                        <a:solidFill>
                          <a:srgbClr val="000000"/>
                        </a:solidFill>
                        <a:latin typeface="Arial"/>
                        <a:ea typeface="Arial"/>
                        <a:cs typeface="Arial"/>
                        <a:sym typeface="Arial"/>
                      </a:endParaRPr>
                    </a:p>
                  </a:txBody>
                  <a:tcPr/>
                </a:tc>
                <a:extLst>
                  <a:ext uri="{0D108BD9-81ED-4DB2-BD59-A6C34878D82A}">
                    <a16:rowId xmlns:a16="http://schemas.microsoft.com/office/drawing/2014/main" val="2766569958"/>
                  </a:ext>
                </a:extLst>
              </a:tr>
            </a:tbl>
          </a:graphicData>
        </a:graphic>
      </p:graphicFrame>
    </p:spTree>
    <p:extLst>
      <p:ext uri="{BB962C8B-B14F-4D97-AF65-F5344CB8AC3E}">
        <p14:creationId xmlns:p14="http://schemas.microsoft.com/office/powerpoint/2010/main" val="44720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ICDS - I Vs AS - 1</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grpSp>
        <p:nvGrpSpPr>
          <p:cNvPr id="5" name="Google Shape;239;p16"/>
          <p:cNvGrpSpPr/>
          <p:nvPr/>
        </p:nvGrpSpPr>
        <p:grpSpPr>
          <a:xfrm>
            <a:off x="282216" y="590918"/>
            <a:ext cx="369505" cy="369505"/>
            <a:chOff x="2594050" y="1631825"/>
            <a:chExt cx="439625" cy="439625"/>
          </a:xfrm>
        </p:grpSpPr>
        <p:sp>
          <p:nvSpPr>
            <p:cNvPr id="6"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282216" y="1413165"/>
            <a:ext cx="8272966" cy="3170099"/>
          </a:xfrm>
          <a:prstGeom prst="rect">
            <a:avLst/>
          </a:prstGeom>
        </p:spPr>
        <p:txBody>
          <a:bodyPr wrap="square">
            <a:spAutoFit/>
          </a:bodyPr>
          <a:lstStyle/>
          <a:p>
            <a:r>
              <a:rPr lang="en-US" sz="2000" dirty="0" smtClean="0"/>
              <a:t>Key takeaways….</a:t>
            </a:r>
          </a:p>
          <a:p>
            <a:endParaRPr lang="en-US" sz="2000" dirty="0" smtClean="0"/>
          </a:p>
          <a:p>
            <a:r>
              <a:rPr lang="en-US" sz="2000" dirty="0" smtClean="0"/>
              <a:t>• </a:t>
            </a:r>
            <a:r>
              <a:rPr lang="en-US" sz="2000" dirty="0"/>
              <a:t>No concept of materiality in ICDS unlike, AS-1</a:t>
            </a:r>
            <a:r>
              <a:rPr lang="en-US" sz="2000" dirty="0" smtClean="0"/>
              <a:t>.</a:t>
            </a:r>
          </a:p>
          <a:p>
            <a:endParaRPr lang="en-US" sz="2000" dirty="0"/>
          </a:p>
          <a:p>
            <a:r>
              <a:rPr lang="en-US" sz="2000" dirty="0" smtClean="0"/>
              <a:t>• In </a:t>
            </a:r>
            <a:r>
              <a:rPr lang="en-US" sz="2000" dirty="0"/>
              <a:t>absence of materiality concept, </a:t>
            </a:r>
            <a:r>
              <a:rPr lang="en-US" sz="2000" dirty="0" smtClean="0"/>
              <a:t>minor </a:t>
            </a:r>
            <a:r>
              <a:rPr lang="en-US" sz="2000" dirty="0"/>
              <a:t>adjustments </a:t>
            </a:r>
            <a:r>
              <a:rPr lang="en-US" sz="2000" dirty="0" smtClean="0"/>
              <a:t>to be considered in computation to arrive at PGBP</a:t>
            </a:r>
          </a:p>
          <a:p>
            <a:endParaRPr lang="en-US" sz="2000" dirty="0"/>
          </a:p>
          <a:p>
            <a:pPr marL="342900" indent="-342900">
              <a:buFont typeface="Arial" panose="020B0604020202020204" pitchFamily="34" charset="0"/>
              <a:buChar char="•"/>
            </a:pPr>
            <a:r>
              <a:rPr lang="en-US" sz="2000" dirty="0" smtClean="0"/>
              <a:t>An </a:t>
            </a:r>
            <a:r>
              <a:rPr lang="en-US" sz="2000" dirty="0"/>
              <a:t>accounting policy shall not be changed without reasonable cause.” </a:t>
            </a:r>
            <a:r>
              <a:rPr lang="en-US" sz="2000" dirty="0" smtClean="0"/>
              <a:t> Reasonable cause is not defined, but would mean changes due to applicable laws/regulations. </a:t>
            </a:r>
          </a:p>
        </p:txBody>
      </p:sp>
    </p:spTree>
    <p:extLst>
      <p:ext uri="{BB962C8B-B14F-4D97-AF65-F5344CB8AC3E}">
        <p14:creationId xmlns:p14="http://schemas.microsoft.com/office/powerpoint/2010/main" val="463734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Presentation outline – AS 1- AS 15</a:t>
            </a:r>
            <a:endParaRPr lang="en-IN"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grpSp>
        <p:nvGrpSpPr>
          <p:cNvPr id="4" name="Google Shape;194;p12"/>
          <p:cNvGrpSpPr/>
          <p:nvPr/>
        </p:nvGrpSpPr>
        <p:grpSpPr>
          <a:xfrm>
            <a:off x="293683" y="585267"/>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24" name="TextBox 23"/>
          <p:cNvSpPr txBox="1"/>
          <p:nvPr/>
        </p:nvSpPr>
        <p:spPr>
          <a:xfrm>
            <a:off x="484194" y="1961825"/>
            <a:ext cx="1327180" cy="307777"/>
          </a:xfrm>
          <a:prstGeom prst="rect">
            <a:avLst/>
          </a:prstGeom>
          <a:noFill/>
        </p:spPr>
        <p:txBody>
          <a:bodyPr wrap="square" rtlCol="0">
            <a:spAutoFit/>
          </a:bodyPr>
          <a:lstStyle/>
          <a:p>
            <a:r>
              <a:rPr lang="en-US" b="1" dirty="0" smtClean="0">
                <a:solidFill>
                  <a:schemeClr val="bg1"/>
                </a:solidFill>
              </a:rPr>
              <a:t>Applicability</a:t>
            </a:r>
            <a:endParaRPr lang="en-IN" b="1" dirty="0">
              <a:solidFill>
                <a:schemeClr val="bg1"/>
              </a:solidFill>
            </a:endParaRPr>
          </a:p>
        </p:txBody>
      </p:sp>
      <p:sp>
        <p:nvSpPr>
          <p:cNvPr id="27" name="Flowchart: Alternate Process 26"/>
          <p:cNvSpPr/>
          <p:nvPr/>
        </p:nvSpPr>
        <p:spPr>
          <a:xfrm>
            <a:off x="293683" y="1626923"/>
            <a:ext cx="7061340" cy="238396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IN" dirty="0" smtClean="0">
                <a:solidFill>
                  <a:schemeClr val="bg1"/>
                </a:solidFill>
              </a:rPr>
              <a:t>Amendments in applicability of Disclosure Requirements for Non Company Entities (level II, Level III, Level IV) </a:t>
            </a:r>
          </a:p>
          <a:p>
            <a:pPr marL="285750" indent="-285750">
              <a:buFont typeface="Arial" panose="020B0604020202020204" pitchFamily="34" charset="0"/>
              <a:buChar char="•"/>
            </a:pPr>
            <a:endParaRPr lang="en-IN" dirty="0" smtClean="0">
              <a:solidFill>
                <a:schemeClr val="bg1"/>
              </a:solidFill>
            </a:endParaRPr>
          </a:p>
          <a:p>
            <a:pPr marL="285750" indent="-285750">
              <a:buFont typeface="Arial" panose="020B0604020202020204" pitchFamily="34" charset="0"/>
              <a:buChar char="•"/>
            </a:pPr>
            <a:r>
              <a:rPr lang="en-IN" dirty="0" smtClean="0">
                <a:solidFill>
                  <a:schemeClr val="bg1"/>
                </a:solidFill>
              </a:rPr>
              <a:t>Interplay of ICDS v/s Accounting standards(AS) for Non Company entities </a:t>
            </a:r>
          </a:p>
          <a:p>
            <a:endParaRPr lang="en-IN" dirty="0">
              <a:solidFill>
                <a:schemeClr val="bg1"/>
              </a:solidFill>
            </a:endParaRPr>
          </a:p>
          <a:p>
            <a:r>
              <a:rPr lang="en-IN" b="1" dirty="0" smtClean="0">
                <a:solidFill>
                  <a:schemeClr val="bg1"/>
                </a:solidFill>
              </a:rPr>
              <a:t>Note: Accounting Standards selected up to AS 15</a:t>
            </a:r>
          </a:p>
          <a:p>
            <a:endParaRPr lang="en-IN" dirty="0">
              <a:solidFill>
                <a:schemeClr val="bg1"/>
              </a:solidFill>
            </a:endParaRPr>
          </a:p>
          <a:p>
            <a:endParaRPr lang="en-IN" dirty="0">
              <a:solidFill>
                <a:schemeClr val="bg1"/>
              </a:solidFill>
            </a:endParaRPr>
          </a:p>
        </p:txBody>
      </p:sp>
    </p:spTree>
    <p:extLst>
      <p:ext uri="{BB962C8B-B14F-4D97-AF65-F5344CB8AC3E}">
        <p14:creationId xmlns:p14="http://schemas.microsoft.com/office/powerpoint/2010/main" val="3109398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Text Placeholder 2"/>
          <p:cNvSpPr>
            <a:spLocks noGrp="1"/>
          </p:cNvSpPr>
          <p:nvPr>
            <p:ph type="body" idx="1"/>
          </p:nvPr>
        </p:nvSpPr>
        <p:spPr>
          <a:xfrm>
            <a:off x="173182" y="1327350"/>
            <a:ext cx="7876309" cy="3145500"/>
          </a:xfrm>
        </p:spPr>
        <p:txBody>
          <a:bodyPr/>
          <a:lstStyle/>
          <a:p>
            <a:r>
              <a:rPr lang="en-US" dirty="0" smtClean="0"/>
              <a:t>Are Disclosures in Financial statements  required if fundamental </a:t>
            </a:r>
            <a:r>
              <a:rPr lang="en-US" dirty="0"/>
              <a:t>accounting </a:t>
            </a:r>
            <a:r>
              <a:rPr lang="en-US" dirty="0" smtClean="0"/>
              <a:t>assumptions ( </a:t>
            </a:r>
            <a:r>
              <a:rPr lang="en-US" dirty="0"/>
              <a:t>Going Concern, Consistency and </a:t>
            </a:r>
            <a:r>
              <a:rPr lang="en-US" dirty="0" smtClean="0"/>
              <a:t>Accrual) are followed?</a:t>
            </a:r>
          </a:p>
          <a:p>
            <a:endParaRPr lang="en-US" dirty="0"/>
          </a:p>
          <a:p>
            <a:pPr marL="76200" indent="0">
              <a:buNone/>
            </a:pPr>
            <a:r>
              <a:rPr lang="en-US" dirty="0" smtClean="0"/>
              <a:t>Same is not required. But, facts of above </a:t>
            </a:r>
            <a:r>
              <a:rPr lang="en-US" dirty="0"/>
              <a:t>fundamental </a:t>
            </a:r>
            <a:r>
              <a:rPr lang="en-US" dirty="0" smtClean="0"/>
              <a:t>accounting </a:t>
            </a:r>
            <a:r>
              <a:rPr lang="en-US" dirty="0"/>
              <a:t>assumption </a:t>
            </a:r>
            <a:r>
              <a:rPr lang="en-US" dirty="0" smtClean="0"/>
              <a:t>where </a:t>
            </a:r>
            <a:r>
              <a:rPr lang="en-US" u="sng" dirty="0" smtClean="0"/>
              <a:t>not followed</a:t>
            </a:r>
            <a:r>
              <a:rPr lang="en-US" dirty="0" smtClean="0"/>
              <a:t> be disclosed in the Financial statements. </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3846855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Text Placeholder 2"/>
          <p:cNvSpPr>
            <a:spLocks noGrp="1"/>
          </p:cNvSpPr>
          <p:nvPr>
            <p:ph type="body" idx="1"/>
          </p:nvPr>
        </p:nvSpPr>
        <p:spPr>
          <a:xfrm>
            <a:off x="228600" y="1327350"/>
            <a:ext cx="7910945" cy="3145500"/>
          </a:xfrm>
        </p:spPr>
        <p:txBody>
          <a:bodyPr/>
          <a:lstStyle/>
          <a:p>
            <a:endParaRPr lang="en-US" sz="2200" dirty="0" smtClean="0"/>
          </a:p>
          <a:p>
            <a:r>
              <a:rPr lang="en-US" sz="2200" dirty="0" smtClean="0"/>
              <a:t>Application of ICDS where assesse </a:t>
            </a:r>
            <a:r>
              <a:rPr lang="en-US" sz="2200" dirty="0"/>
              <a:t>follows </a:t>
            </a:r>
            <a:r>
              <a:rPr lang="en-US" sz="2200" dirty="0" smtClean="0"/>
              <a:t>both cash &amp; mercantile system </a:t>
            </a:r>
            <a:r>
              <a:rPr lang="en-US" sz="2200" dirty="0"/>
              <a:t>of </a:t>
            </a:r>
            <a:r>
              <a:rPr lang="en-US" sz="2200" dirty="0" smtClean="0"/>
              <a:t>accounting in different division of business (</a:t>
            </a:r>
            <a:r>
              <a:rPr lang="en-US" sz="2200" dirty="0" err="1" smtClean="0"/>
              <a:t>eg</a:t>
            </a:r>
            <a:r>
              <a:rPr lang="en-US" sz="2200" dirty="0" smtClean="0"/>
              <a:t>. Business having Manufacturing income on accrual basis as well certain Commission income on cash basis of accounting)</a:t>
            </a:r>
          </a:p>
          <a:p>
            <a:pPr marL="76200" indent="0">
              <a:buNone/>
            </a:pPr>
            <a:endParaRPr lang="en-US" sz="2200" dirty="0" smtClean="0"/>
          </a:p>
          <a:p>
            <a:pPr marL="76200" indent="0">
              <a:buNone/>
            </a:pPr>
            <a:r>
              <a:rPr lang="en-US" sz="2200" dirty="0" smtClean="0"/>
              <a:t>-ICDS applies to </a:t>
            </a:r>
            <a:r>
              <a:rPr lang="en-US" sz="2200" dirty="0"/>
              <a:t>the </a:t>
            </a:r>
            <a:r>
              <a:rPr lang="en-US" sz="2200" dirty="0" smtClean="0"/>
              <a:t>division following mercantile system. </a:t>
            </a:r>
          </a:p>
          <a:p>
            <a:pPr marL="76200" indent="0">
              <a:buNone/>
            </a:pPr>
            <a:r>
              <a:rPr lang="en-US" sz="2200" dirty="0" smtClean="0"/>
              <a:t>Further, if </a:t>
            </a:r>
            <a:r>
              <a:rPr lang="en-US" sz="2200" dirty="0"/>
              <a:t>an </a:t>
            </a:r>
            <a:r>
              <a:rPr lang="en-US" sz="2200" dirty="0" err="1"/>
              <a:t>assessee</a:t>
            </a:r>
            <a:r>
              <a:rPr lang="en-US" sz="2200" dirty="0"/>
              <a:t> follows mercantile system </a:t>
            </a:r>
            <a:r>
              <a:rPr lang="en-US" sz="2200" dirty="0" smtClean="0"/>
              <a:t>for </a:t>
            </a:r>
            <a:r>
              <a:rPr lang="en-US" sz="2200" i="1" dirty="0" smtClean="0"/>
              <a:t>“business income”</a:t>
            </a:r>
            <a:r>
              <a:rPr lang="en-US" sz="2200" dirty="0" smtClean="0"/>
              <a:t>, &amp; </a:t>
            </a:r>
            <a:r>
              <a:rPr lang="en-US" sz="2200" dirty="0"/>
              <a:t>cash system of accounting for </a:t>
            </a:r>
            <a:r>
              <a:rPr lang="en-US" sz="2200" i="1" dirty="0" smtClean="0"/>
              <a:t>“income </a:t>
            </a:r>
            <a:r>
              <a:rPr lang="en-US" sz="2200" i="1" dirty="0"/>
              <a:t>from other </a:t>
            </a:r>
            <a:r>
              <a:rPr lang="en-US" sz="2200" i="1" dirty="0" smtClean="0"/>
              <a:t>sources”</a:t>
            </a:r>
            <a:r>
              <a:rPr lang="en-US" sz="2200" dirty="0" smtClean="0"/>
              <a:t>, ICDS to apply in relation to </a:t>
            </a:r>
            <a:r>
              <a:rPr lang="en-US" sz="2200" dirty="0"/>
              <a:t>the computation of </a:t>
            </a:r>
            <a:r>
              <a:rPr lang="en-US" sz="2200" dirty="0" smtClean="0"/>
              <a:t>“business income”</a:t>
            </a:r>
            <a:endParaRPr lang="en-US" sz="22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1402861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678642"/>
            <a:ext cx="4094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dirty="0" smtClean="0"/>
              <a:t>ICDS – II VS AS - 2</a:t>
            </a:r>
            <a:endParaRPr sz="3400" dirty="0"/>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dirty="0" smtClean="0"/>
              <a:t>Valuation of Inventories</a:t>
            </a:r>
            <a:endParaRPr sz="2400" dirty="0"/>
          </a:p>
        </p:txBody>
      </p:sp>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3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571792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ICDS - II Vs AS - 2</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grpSp>
        <p:nvGrpSpPr>
          <p:cNvPr id="5" name="Google Shape;239;p16"/>
          <p:cNvGrpSpPr/>
          <p:nvPr/>
        </p:nvGrpSpPr>
        <p:grpSpPr>
          <a:xfrm>
            <a:off x="282216" y="590918"/>
            <a:ext cx="369505" cy="369505"/>
            <a:chOff x="2594050" y="1631825"/>
            <a:chExt cx="439625" cy="439625"/>
          </a:xfrm>
        </p:grpSpPr>
        <p:sp>
          <p:nvSpPr>
            <p:cNvPr id="6"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1" name="Table 10"/>
          <p:cNvGraphicFramePr>
            <a:graphicFrameLocks noGrp="1"/>
          </p:cNvGraphicFramePr>
          <p:nvPr>
            <p:extLst>
              <p:ext uri="{D42A27DB-BD31-4B8C-83A1-F6EECF244321}">
                <p14:modId xmlns:p14="http://schemas.microsoft.com/office/powerpoint/2010/main" val="529192756"/>
              </p:ext>
            </p:extLst>
          </p:nvPr>
        </p:nvGraphicFramePr>
        <p:xfrm>
          <a:off x="160825" y="1502998"/>
          <a:ext cx="7555819" cy="1981200"/>
        </p:xfrm>
        <a:graphic>
          <a:graphicData uri="http://schemas.openxmlformats.org/drawingml/2006/table">
            <a:tbl>
              <a:tblPr firstRow="1" bandRow="1">
                <a:tableStyleId>{025D08E4-4CB9-4A25-91DF-C19B82DA8EF8}</a:tableStyleId>
              </a:tblPr>
              <a:tblGrid>
                <a:gridCol w="1296268">
                  <a:extLst>
                    <a:ext uri="{9D8B030D-6E8A-4147-A177-3AD203B41FA5}">
                      <a16:colId xmlns:a16="http://schemas.microsoft.com/office/drawing/2014/main" val="1127618314"/>
                    </a:ext>
                  </a:extLst>
                </a:gridCol>
                <a:gridCol w="3152076">
                  <a:extLst>
                    <a:ext uri="{9D8B030D-6E8A-4147-A177-3AD203B41FA5}">
                      <a16:colId xmlns:a16="http://schemas.microsoft.com/office/drawing/2014/main" val="492385447"/>
                    </a:ext>
                  </a:extLst>
                </a:gridCol>
                <a:gridCol w="3107475">
                  <a:extLst>
                    <a:ext uri="{9D8B030D-6E8A-4147-A177-3AD203B41FA5}">
                      <a16:colId xmlns:a16="http://schemas.microsoft.com/office/drawing/2014/main" val="2691718206"/>
                    </a:ext>
                  </a:extLst>
                </a:gridCol>
              </a:tblGrid>
              <a:tr h="370840">
                <a:tc>
                  <a:txBody>
                    <a:bodyPr/>
                    <a:lstStyle/>
                    <a:p>
                      <a:pPr algn="ctr"/>
                      <a:r>
                        <a:rPr lang="en-IN" sz="1400" b="1" i="0" u="none" strike="noStrike" cap="none" baseline="0" dirty="0" smtClean="0">
                          <a:solidFill>
                            <a:srgbClr val="000000"/>
                          </a:solidFill>
                          <a:latin typeface="Arial"/>
                          <a:ea typeface="Arial"/>
                          <a:cs typeface="Arial"/>
                          <a:sym typeface="Arial"/>
                        </a:rPr>
                        <a:t>Points of</a:t>
                      </a:r>
                    </a:p>
                    <a:p>
                      <a:pPr algn="ctr"/>
                      <a:r>
                        <a:rPr lang="en-IN" sz="1400" b="1" i="0" u="none" strike="noStrike" cap="none" baseline="0" dirty="0" smtClean="0">
                          <a:solidFill>
                            <a:srgbClr val="000000"/>
                          </a:solidFill>
                          <a:latin typeface="Arial"/>
                          <a:ea typeface="Arial"/>
                          <a:cs typeface="Arial"/>
                          <a:sym typeface="Arial"/>
                        </a:rPr>
                        <a:t>Comparison</a:t>
                      </a:r>
                    </a:p>
                  </a:txBody>
                  <a:tcPr>
                    <a:solidFill>
                      <a:schemeClr val="accent3">
                        <a:lumMod val="40000"/>
                        <a:lumOff val="60000"/>
                      </a:schemeClr>
                    </a:solidFill>
                  </a:tcPr>
                </a:tc>
                <a:tc>
                  <a:txBody>
                    <a:bodyPr/>
                    <a:lstStyle/>
                    <a:p>
                      <a:pPr algn="ctr"/>
                      <a:r>
                        <a:rPr lang="en-US" b="1" dirty="0" smtClean="0"/>
                        <a:t>ICDS</a:t>
                      </a:r>
                      <a:r>
                        <a:rPr lang="en-US" b="1" baseline="0" dirty="0" smtClean="0"/>
                        <a:t> II</a:t>
                      </a:r>
                      <a:endParaRPr lang="en-IN" b="1" dirty="0"/>
                    </a:p>
                  </a:txBody>
                  <a:tcPr>
                    <a:solidFill>
                      <a:schemeClr val="accent3">
                        <a:lumMod val="40000"/>
                        <a:lumOff val="60000"/>
                      </a:schemeClr>
                    </a:solidFill>
                  </a:tcPr>
                </a:tc>
                <a:tc>
                  <a:txBody>
                    <a:bodyPr/>
                    <a:lstStyle/>
                    <a:p>
                      <a:pPr algn="ctr"/>
                      <a:r>
                        <a:rPr lang="en-US" b="1" dirty="0" smtClean="0"/>
                        <a:t>AS 2</a:t>
                      </a:r>
                      <a:endParaRPr lang="en-IN" b="1" dirty="0"/>
                    </a:p>
                  </a:txBody>
                  <a:tcPr>
                    <a:solidFill>
                      <a:schemeClr val="accent3">
                        <a:lumMod val="40000"/>
                        <a:lumOff val="60000"/>
                      </a:schemeClr>
                    </a:solidFill>
                  </a:tcPr>
                </a:tc>
                <a:extLst>
                  <a:ext uri="{0D108BD9-81ED-4DB2-BD59-A6C34878D82A}">
                    <a16:rowId xmlns:a16="http://schemas.microsoft.com/office/drawing/2014/main" val="3417812728"/>
                  </a:ext>
                </a:extLst>
              </a:tr>
              <a:tr h="370840">
                <a:tc>
                  <a:txBody>
                    <a:bodyPr/>
                    <a:lstStyle/>
                    <a:p>
                      <a:r>
                        <a:rPr lang="en-IN" sz="1200" b="0" i="0" u="none" strike="noStrike" cap="none" baseline="0" dirty="0" smtClean="0">
                          <a:solidFill>
                            <a:srgbClr val="000000"/>
                          </a:solidFill>
                          <a:latin typeface="Arial"/>
                          <a:ea typeface="Arial"/>
                          <a:cs typeface="Arial"/>
                          <a:sym typeface="Arial"/>
                        </a:rPr>
                        <a:t>Scope</a:t>
                      </a:r>
                      <a:endParaRPr lang="en-IN" sz="1200" dirty="0"/>
                    </a:p>
                  </a:txBody>
                  <a:tcPr/>
                </a:tc>
                <a:tc>
                  <a:txBody>
                    <a:bodyPr/>
                    <a:lstStyle/>
                    <a:p>
                      <a:pPr algn="just"/>
                      <a:r>
                        <a:rPr lang="en-US" sz="1200" dirty="0" smtClean="0"/>
                        <a:t>Specifies that it does not apply to WIP which is dealt with by other ICDS. </a:t>
                      </a:r>
                    </a:p>
                    <a:p>
                      <a:pPr marL="0" marR="0" indent="0" algn="just" rtl="0">
                        <a:lnSpc>
                          <a:spcPct val="100000"/>
                        </a:lnSpc>
                        <a:spcBef>
                          <a:spcPts val="0"/>
                        </a:spcBef>
                        <a:spcAft>
                          <a:spcPts val="0"/>
                        </a:spcAft>
                        <a:buClr>
                          <a:srgbClr val="000000"/>
                        </a:buClr>
                        <a:buFont typeface="Arial"/>
                        <a:buNone/>
                      </a:pPr>
                      <a:endParaRPr lang="en-US" sz="1200" b="0" i="0" u="none" strike="noStrike" cap="none" dirty="0" smtClean="0">
                        <a:solidFill>
                          <a:srgbClr val="000000"/>
                        </a:solidFill>
                        <a:effectLst/>
                        <a:latin typeface="Arial"/>
                        <a:ea typeface="Arial"/>
                        <a:cs typeface="Arial"/>
                        <a:sym typeface="Arial"/>
                      </a:endParaRPr>
                    </a:p>
                    <a:p>
                      <a:pPr marL="0" indent="0" algn="just">
                        <a:buNone/>
                      </a:pPr>
                      <a:endParaRPr lang="en-IN" sz="1200" dirty="0"/>
                    </a:p>
                  </a:txBody>
                  <a:tcPr/>
                </a:tc>
                <a:tc>
                  <a:txBody>
                    <a:bodyPr/>
                    <a:lstStyle/>
                    <a:p>
                      <a:pPr algn="just"/>
                      <a:r>
                        <a:rPr lang="en-US" sz="1200" dirty="0" smtClean="0"/>
                        <a:t>AS-2 does not include work in progress arising in the ordinary course of business of service providers.</a:t>
                      </a:r>
                    </a:p>
                    <a:p>
                      <a:pPr algn="just"/>
                      <a:endParaRPr lang="en-IN" sz="1200" b="0" i="0" u="none" strike="noStrike" cap="none" dirty="0">
                        <a:solidFill>
                          <a:srgbClr val="000000"/>
                        </a:solidFill>
                        <a:effectLst/>
                        <a:latin typeface="Arial"/>
                        <a:ea typeface="Arial"/>
                        <a:cs typeface="Arial"/>
                        <a:sym typeface="Arial"/>
                      </a:endParaRPr>
                    </a:p>
                  </a:txBody>
                  <a:tcPr/>
                </a:tc>
                <a:extLst>
                  <a:ext uri="{0D108BD9-81ED-4DB2-BD59-A6C34878D82A}">
                    <a16:rowId xmlns:a16="http://schemas.microsoft.com/office/drawing/2014/main" val="2766569958"/>
                  </a:ext>
                </a:extLst>
              </a:tr>
              <a:tr h="370840">
                <a:tc>
                  <a:txBody>
                    <a:bodyPr/>
                    <a:lstStyle/>
                    <a:p>
                      <a:r>
                        <a:rPr lang="en-US" sz="1200" b="0" i="0" u="none" strike="noStrike" cap="none" baseline="0" dirty="0" smtClean="0">
                          <a:solidFill>
                            <a:srgbClr val="000000"/>
                          </a:solidFill>
                          <a:latin typeface="Arial"/>
                          <a:cs typeface="Arial"/>
                          <a:sym typeface="Arial"/>
                        </a:rPr>
                        <a:t>Change in method</a:t>
                      </a:r>
                      <a:endParaRPr lang="en-IN" sz="1200" dirty="0"/>
                    </a:p>
                  </a:txBody>
                  <a:tcPr/>
                </a:tc>
                <a:tc>
                  <a:txBody>
                    <a:bodyPr/>
                    <a:lstStyle/>
                    <a:p>
                      <a:r>
                        <a:rPr lang="en-IN" sz="1200" b="0" i="0" u="none" strike="noStrike" cap="none" baseline="0" dirty="0" smtClean="0">
                          <a:solidFill>
                            <a:srgbClr val="000000"/>
                          </a:solidFill>
                          <a:latin typeface="Arial"/>
                          <a:ea typeface="Arial"/>
                          <a:cs typeface="Arial"/>
                          <a:sym typeface="Arial"/>
                        </a:rPr>
                        <a:t>Method of valuation not changed </a:t>
                      </a:r>
                      <a:r>
                        <a:rPr lang="en-IN" sz="1200" b="1" i="0" u="none" strike="noStrike" cap="none" baseline="0" dirty="0" smtClean="0">
                          <a:solidFill>
                            <a:srgbClr val="000000"/>
                          </a:solidFill>
                          <a:latin typeface="Arial"/>
                          <a:ea typeface="Arial"/>
                          <a:cs typeface="Arial"/>
                          <a:sym typeface="Arial"/>
                        </a:rPr>
                        <a:t>without reasonable cause</a:t>
                      </a:r>
                      <a:r>
                        <a:rPr lang="en-IN" sz="1200" b="0" i="0" u="none" strike="noStrike" cap="none" baseline="0" dirty="0" smtClean="0">
                          <a:solidFill>
                            <a:srgbClr val="000000"/>
                          </a:solidFill>
                          <a:latin typeface="Arial"/>
                          <a:ea typeface="Arial"/>
                          <a:cs typeface="Arial"/>
                          <a:sym typeface="Arial"/>
                        </a:rPr>
                        <a:t>.	</a:t>
                      </a:r>
                    </a:p>
                  </a:txBody>
                  <a:tcPr/>
                </a:tc>
                <a:tc>
                  <a:txBody>
                    <a:bodyPr/>
                    <a:lstStyle/>
                    <a:p>
                      <a:pPr>
                        <a:tabLst/>
                      </a:pPr>
                      <a:r>
                        <a:rPr lang="en-IN" sz="1200" b="0" i="0" u="none" strike="noStrike" cap="none" baseline="0" dirty="0" smtClean="0">
                          <a:solidFill>
                            <a:srgbClr val="000000"/>
                          </a:solidFill>
                          <a:latin typeface="Arial"/>
                          <a:ea typeface="Arial"/>
                          <a:cs typeface="Arial"/>
                          <a:sym typeface="Arial"/>
                        </a:rPr>
                        <a:t>Change from one cost formula to another constitutes change in accounting policy which is subject to requirements of AS 5</a:t>
                      </a:r>
                    </a:p>
                  </a:txBody>
                  <a:tcPr/>
                </a:tc>
                <a:extLst>
                  <a:ext uri="{0D108BD9-81ED-4DB2-BD59-A6C34878D82A}">
                    <a16:rowId xmlns:a16="http://schemas.microsoft.com/office/drawing/2014/main" val="3832053589"/>
                  </a:ext>
                </a:extLst>
              </a:tr>
            </a:tbl>
          </a:graphicData>
        </a:graphic>
      </p:graphicFrame>
    </p:spTree>
    <p:extLst>
      <p:ext uri="{BB962C8B-B14F-4D97-AF65-F5344CB8AC3E}">
        <p14:creationId xmlns:p14="http://schemas.microsoft.com/office/powerpoint/2010/main" val="2434217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ICDS - II Vs AS - 2</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grpSp>
        <p:nvGrpSpPr>
          <p:cNvPr id="5" name="Google Shape;239;p16"/>
          <p:cNvGrpSpPr/>
          <p:nvPr/>
        </p:nvGrpSpPr>
        <p:grpSpPr>
          <a:xfrm>
            <a:off x="282216" y="590918"/>
            <a:ext cx="369505" cy="369505"/>
            <a:chOff x="2594050" y="1631825"/>
            <a:chExt cx="439625" cy="439625"/>
          </a:xfrm>
        </p:grpSpPr>
        <p:sp>
          <p:nvSpPr>
            <p:cNvPr id="6"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1" name="Table 10"/>
          <p:cNvGraphicFramePr>
            <a:graphicFrameLocks noGrp="1"/>
          </p:cNvGraphicFramePr>
          <p:nvPr>
            <p:extLst>
              <p:ext uri="{D42A27DB-BD31-4B8C-83A1-F6EECF244321}">
                <p14:modId xmlns:p14="http://schemas.microsoft.com/office/powerpoint/2010/main" val="811382982"/>
              </p:ext>
            </p:extLst>
          </p:nvPr>
        </p:nvGraphicFramePr>
        <p:xfrm>
          <a:off x="0" y="1313343"/>
          <a:ext cx="8765139" cy="1601802"/>
        </p:xfrm>
        <a:graphic>
          <a:graphicData uri="http://schemas.openxmlformats.org/drawingml/2006/table">
            <a:tbl>
              <a:tblPr firstRow="1" bandRow="1">
                <a:tableStyleId>{025D08E4-4CB9-4A25-91DF-C19B82DA8EF8}</a:tableStyleId>
              </a:tblPr>
              <a:tblGrid>
                <a:gridCol w="1953465">
                  <a:extLst>
                    <a:ext uri="{9D8B030D-6E8A-4147-A177-3AD203B41FA5}">
                      <a16:colId xmlns:a16="http://schemas.microsoft.com/office/drawing/2014/main" val="1127618314"/>
                    </a:ext>
                  </a:extLst>
                </a:gridCol>
                <a:gridCol w="2405929">
                  <a:extLst>
                    <a:ext uri="{9D8B030D-6E8A-4147-A177-3AD203B41FA5}">
                      <a16:colId xmlns:a16="http://schemas.microsoft.com/office/drawing/2014/main" val="492385447"/>
                    </a:ext>
                  </a:extLst>
                </a:gridCol>
                <a:gridCol w="4405745">
                  <a:extLst>
                    <a:ext uri="{9D8B030D-6E8A-4147-A177-3AD203B41FA5}">
                      <a16:colId xmlns:a16="http://schemas.microsoft.com/office/drawing/2014/main" val="2691718206"/>
                    </a:ext>
                  </a:extLst>
                </a:gridCol>
              </a:tblGrid>
              <a:tr h="461250">
                <a:tc>
                  <a:txBody>
                    <a:bodyPr/>
                    <a:lstStyle/>
                    <a:p>
                      <a:pPr algn="ctr"/>
                      <a:r>
                        <a:rPr lang="en-IN" sz="1400" b="1" i="0" u="none" strike="noStrike" cap="none" baseline="0" dirty="0" smtClean="0">
                          <a:solidFill>
                            <a:srgbClr val="000000"/>
                          </a:solidFill>
                          <a:latin typeface="Arial"/>
                          <a:ea typeface="Arial"/>
                          <a:cs typeface="Arial"/>
                          <a:sym typeface="Arial"/>
                        </a:rPr>
                        <a:t>Points of</a:t>
                      </a:r>
                    </a:p>
                    <a:p>
                      <a:pPr algn="ctr"/>
                      <a:r>
                        <a:rPr lang="en-IN" sz="1400" b="1" i="0" u="none" strike="noStrike" cap="none" baseline="0" dirty="0" smtClean="0">
                          <a:solidFill>
                            <a:srgbClr val="000000"/>
                          </a:solidFill>
                          <a:latin typeface="Arial"/>
                          <a:ea typeface="Arial"/>
                          <a:cs typeface="Arial"/>
                          <a:sym typeface="Arial"/>
                        </a:rPr>
                        <a:t>Comparison</a:t>
                      </a:r>
                    </a:p>
                  </a:txBody>
                  <a:tcPr>
                    <a:solidFill>
                      <a:schemeClr val="accent3">
                        <a:lumMod val="40000"/>
                        <a:lumOff val="60000"/>
                      </a:schemeClr>
                    </a:solidFill>
                  </a:tcPr>
                </a:tc>
                <a:tc>
                  <a:txBody>
                    <a:bodyPr/>
                    <a:lstStyle/>
                    <a:p>
                      <a:pPr algn="ctr"/>
                      <a:r>
                        <a:rPr lang="en-US" b="1" dirty="0" smtClean="0"/>
                        <a:t>ICDS</a:t>
                      </a:r>
                      <a:r>
                        <a:rPr lang="en-US" b="1" baseline="0" dirty="0" smtClean="0"/>
                        <a:t> II</a:t>
                      </a:r>
                      <a:endParaRPr lang="en-IN" b="1" dirty="0"/>
                    </a:p>
                  </a:txBody>
                  <a:tcPr>
                    <a:solidFill>
                      <a:schemeClr val="accent3">
                        <a:lumMod val="40000"/>
                        <a:lumOff val="60000"/>
                      </a:schemeClr>
                    </a:solidFill>
                  </a:tcPr>
                </a:tc>
                <a:tc>
                  <a:txBody>
                    <a:bodyPr/>
                    <a:lstStyle/>
                    <a:p>
                      <a:pPr algn="ctr"/>
                      <a:r>
                        <a:rPr lang="en-US" b="1" dirty="0" smtClean="0"/>
                        <a:t>AS 2</a:t>
                      </a:r>
                    </a:p>
                    <a:p>
                      <a:pPr algn="ctr"/>
                      <a:endParaRPr lang="en-IN" b="1" dirty="0"/>
                    </a:p>
                  </a:txBody>
                  <a:tcPr>
                    <a:solidFill>
                      <a:schemeClr val="accent3">
                        <a:lumMod val="40000"/>
                        <a:lumOff val="60000"/>
                      </a:schemeClr>
                    </a:solidFill>
                  </a:tcPr>
                </a:tc>
                <a:extLst>
                  <a:ext uri="{0D108BD9-81ED-4DB2-BD59-A6C34878D82A}">
                    <a16:rowId xmlns:a16="http://schemas.microsoft.com/office/drawing/2014/main" val="3417812728"/>
                  </a:ext>
                </a:extLst>
              </a:tr>
              <a:tr h="1083642">
                <a:tc>
                  <a:txBody>
                    <a:bodyPr/>
                    <a:lstStyle/>
                    <a:p>
                      <a:r>
                        <a:rPr lang="en-IN" sz="1200" b="0" i="0" u="none" strike="noStrike" cap="none" baseline="0" dirty="0" smtClean="0">
                          <a:solidFill>
                            <a:srgbClr val="000000"/>
                          </a:solidFill>
                          <a:latin typeface="Arial"/>
                          <a:ea typeface="Arial"/>
                          <a:cs typeface="Arial"/>
                          <a:sym typeface="Arial"/>
                        </a:rPr>
                        <a:t>Allocation of fixed production overheads</a:t>
                      </a:r>
                    </a:p>
                    <a:p>
                      <a:endParaRPr lang="en-IN" sz="1200" b="0" i="0" u="none" strike="noStrike" cap="none" baseline="0" dirty="0" smtClean="0">
                        <a:solidFill>
                          <a:srgbClr val="000000"/>
                        </a:solidFill>
                        <a:latin typeface="Arial"/>
                        <a:ea typeface="Arial"/>
                        <a:cs typeface="Arial"/>
                        <a:sym typeface="Arial"/>
                      </a:endParaRPr>
                    </a:p>
                  </a:txBody>
                  <a:tcPr/>
                </a:tc>
                <a:tc>
                  <a:txBody>
                    <a:bodyPr/>
                    <a:lstStyle/>
                    <a:p>
                      <a:pPr algn="just"/>
                      <a:r>
                        <a:rPr lang="en-US" sz="1200" dirty="0" smtClean="0"/>
                        <a:t>Based on normal capacity of production facilities, actual level of production </a:t>
                      </a:r>
                      <a:r>
                        <a:rPr lang="en-US" sz="1200" b="1" dirty="0" smtClean="0"/>
                        <a:t>should be used</a:t>
                      </a:r>
                      <a:r>
                        <a:rPr lang="en-US" sz="1200" dirty="0" smtClean="0"/>
                        <a:t>, if it approximates normal capacity</a:t>
                      </a:r>
                    </a:p>
                    <a:p>
                      <a:pPr algn="just"/>
                      <a:endParaRPr lang="en-US" sz="1200" dirty="0" smtClean="0"/>
                    </a:p>
                  </a:txBody>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smtClean="0"/>
                        <a:t>Based on normal capacity of production facilities, the actual level of production </a:t>
                      </a:r>
                      <a:r>
                        <a:rPr lang="en-US" sz="1200" b="1" dirty="0" smtClean="0"/>
                        <a:t>may be used,</a:t>
                      </a:r>
                      <a:r>
                        <a:rPr lang="en-US" sz="1200" dirty="0" smtClean="0"/>
                        <a:t> if it approximates normal capacity</a:t>
                      </a:r>
                      <a:endParaRPr lang="en-IN" sz="1200" b="0" i="0" u="none" strike="noStrike" cap="none" baseline="0" dirty="0" smtClean="0">
                        <a:solidFill>
                          <a:srgbClr val="000000"/>
                        </a:solidFill>
                        <a:latin typeface="Arial"/>
                        <a:ea typeface="Arial"/>
                        <a:cs typeface="Arial"/>
                        <a:sym typeface="Arial"/>
                      </a:endParaRPr>
                    </a:p>
                  </a:txBody>
                  <a:tcPr/>
                </a:tc>
                <a:extLst>
                  <a:ext uri="{0D108BD9-81ED-4DB2-BD59-A6C34878D82A}">
                    <a16:rowId xmlns:a16="http://schemas.microsoft.com/office/drawing/2014/main" val="4219459664"/>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446790785"/>
              </p:ext>
            </p:extLst>
          </p:nvPr>
        </p:nvGraphicFramePr>
        <p:xfrm>
          <a:off x="0" y="2915145"/>
          <a:ext cx="8747051" cy="2011680"/>
        </p:xfrm>
        <a:graphic>
          <a:graphicData uri="http://schemas.openxmlformats.org/drawingml/2006/table">
            <a:tbl>
              <a:tblPr firstRow="1" bandRow="1">
                <a:tableStyleId>{025D08E4-4CB9-4A25-91DF-C19B82DA8EF8}</a:tableStyleId>
              </a:tblPr>
              <a:tblGrid>
                <a:gridCol w="1956391">
                  <a:extLst>
                    <a:ext uri="{9D8B030D-6E8A-4147-A177-3AD203B41FA5}">
                      <a16:colId xmlns:a16="http://schemas.microsoft.com/office/drawing/2014/main" val="1127618314"/>
                    </a:ext>
                  </a:extLst>
                </a:gridCol>
                <a:gridCol w="2395869">
                  <a:extLst>
                    <a:ext uri="{9D8B030D-6E8A-4147-A177-3AD203B41FA5}">
                      <a16:colId xmlns:a16="http://schemas.microsoft.com/office/drawing/2014/main" val="492385447"/>
                    </a:ext>
                  </a:extLst>
                </a:gridCol>
                <a:gridCol w="4394791">
                  <a:extLst>
                    <a:ext uri="{9D8B030D-6E8A-4147-A177-3AD203B41FA5}">
                      <a16:colId xmlns:a16="http://schemas.microsoft.com/office/drawing/2014/main" val="2691718206"/>
                    </a:ext>
                  </a:extLst>
                </a:gridCol>
              </a:tblGrid>
              <a:tr h="370840">
                <a:tc>
                  <a:txBody>
                    <a:bodyPr/>
                    <a:lstStyle/>
                    <a:p>
                      <a:r>
                        <a:rPr lang="en-IN" sz="1200" dirty="0" smtClean="0"/>
                        <a:t>Position</a:t>
                      </a:r>
                      <a:r>
                        <a:rPr lang="en-IN" sz="1200" baseline="0" dirty="0" smtClean="0"/>
                        <a:t> of opening inventory</a:t>
                      </a:r>
                      <a:endParaRPr lang="en-IN" sz="1200" dirty="0"/>
                    </a:p>
                  </a:txBody>
                  <a:tcPr>
                    <a:solidFill>
                      <a:schemeClr val="accent3">
                        <a:lumMod val="40000"/>
                        <a:lumOff val="60000"/>
                      </a:schemeClr>
                    </a:solidFill>
                  </a:tcPr>
                </a:tc>
                <a:tc>
                  <a:txBody>
                    <a:bodyPr/>
                    <a:lstStyle/>
                    <a:p>
                      <a:pPr marL="228600" marR="0" lvl="0" indent="-228600" algn="just" defTabSz="914400" rtl="0" eaLnBrk="1" fontAlgn="auto" latinLnBrk="0" hangingPunct="1">
                        <a:lnSpc>
                          <a:spcPct val="100000"/>
                        </a:lnSpc>
                        <a:spcBef>
                          <a:spcPts val="0"/>
                        </a:spcBef>
                        <a:spcAft>
                          <a:spcPts val="0"/>
                        </a:spcAft>
                        <a:buClr>
                          <a:srgbClr val="000000"/>
                        </a:buClr>
                        <a:buSzTx/>
                        <a:buFont typeface="Arial"/>
                        <a:buAutoNum type="arabicPeriod"/>
                        <a:tabLst/>
                        <a:defRPr/>
                      </a:pPr>
                      <a:r>
                        <a:rPr lang="en-IN" sz="1200" dirty="0" smtClean="0"/>
                        <a:t>Existing</a:t>
                      </a:r>
                      <a:r>
                        <a:rPr lang="en-IN" sz="1200" baseline="0" dirty="0" smtClean="0"/>
                        <a:t> business: Closing value of inventory of last year</a:t>
                      </a:r>
                    </a:p>
                    <a:p>
                      <a:pPr marL="228600" marR="0" lvl="0" indent="-228600" algn="just" defTabSz="914400" rtl="0" eaLnBrk="1" fontAlgn="auto" latinLnBrk="0" hangingPunct="1">
                        <a:lnSpc>
                          <a:spcPct val="100000"/>
                        </a:lnSpc>
                        <a:spcBef>
                          <a:spcPts val="0"/>
                        </a:spcBef>
                        <a:spcAft>
                          <a:spcPts val="0"/>
                        </a:spcAft>
                        <a:buClr>
                          <a:srgbClr val="000000"/>
                        </a:buClr>
                        <a:buSzTx/>
                        <a:buFont typeface="Arial"/>
                        <a:buAutoNum type="arabicPeriod"/>
                        <a:tabLst/>
                        <a:defRPr/>
                      </a:pPr>
                      <a:r>
                        <a:rPr lang="en-IN" sz="1200" baseline="0" dirty="0" smtClean="0"/>
                        <a:t>New business: Cost of inventory on day of commencement of business</a:t>
                      </a:r>
                      <a:endParaRPr lang="en-IN" sz="1200" dirty="0" smtClean="0"/>
                    </a:p>
                  </a:txBody>
                  <a:tcPr>
                    <a:solidFill>
                      <a:schemeClr val="accent3">
                        <a:lumMod val="40000"/>
                        <a:lumOff val="60000"/>
                      </a:schemeClr>
                    </a:solidFill>
                  </a:tcPr>
                </a:tc>
                <a:tc>
                  <a:txBody>
                    <a:bodyPr/>
                    <a:lstStyle/>
                    <a:p>
                      <a:pPr algn="just"/>
                      <a:r>
                        <a:rPr lang="en-IN" sz="1200" b="0" dirty="0" smtClean="0"/>
                        <a:t>Not</a:t>
                      </a:r>
                      <a:r>
                        <a:rPr lang="en-IN" sz="1200" b="0" baseline="0" dirty="0" smtClean="0"/>
                        <a:t> discussed</a:t>
                      </a:r>
                      <a:endParaRPr lang="en-IN" sz="1200" b="0" dirty="0"/>
                    </a:p>
                  </a:txBody>
                  <a:tcPr>
                    <a:solidFill>
                      <a:schemeClr val="accent3">
                        <a:lumMod val="40000"/>
                        <a:lumOff val="60000"/>
                      </a:schemeClr>
                    </a:solidFill>
                  </a:tcPr>
                </a:tc>
                <a:extLst>
                  <a:ext uri="{0D108BD9-81ED-4DB2-BD59-A6C34878D82A}">
                    <a16:rowId xmlns:a16="http://schemas.microsoft.com/office/drawing/2014/main" val="3417812728"/>
                  </a:ext>
                </a:extLst>
              </a:tr>
              <a:tr h="370840">
                <a:tc>
                  <a:txBody>
                    <a:bodyPr/>
                    <a:lstStyle/>
                    <a:p>
                      <a:r>
                        <a:rPr lang="en-IN" sz="1200" dirty="0" smtClean="0"/>
                        <a:t>Cost</a:t>
                      </a:r>
                      <a:r>
                        <a:rPr lang="en-IN" sz="1200" baseline="0" dirty="0" smtClean="0"/>
                        <a:t> of purchase</a:t>
                      </a:r>
                      <a:endParaRPr lang="en-IN" sz="1200" dirty="0"/>
                    </a:p>
                  </a:txBody>
                  <a:tcPr>
                    <a:no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smtClean="0"/>
                        <a:t>Purchase price includes duties and taxes (</a:t>
                      </a:r>
                      <a:r>
                        <a:rPr lang="en-US" sz="1200" b="1" dirty="0" smtClean="0"/>
                        <a:t>including </a:t>
                      </a:r>
                      <a:r>
                        <a:rPr lang="en-US" sz="1200" dirty="0" smtClean="0"/>
                        <a:t>those subsequently </a:t>
                      </a:r>
                      <a:r>
                        <a:rPr lang="en-US" sz="1200" b="1" dirty="0" smtClean="0"/>
                        <a:t>recoverable by the enterprise </a:t>
                      </a:r>
                      <a:r>
                        <a:rPr lang="en-US" sz="1200" dirty="0" smtClean="0"/>
                        <a:t>from the taxing authorities)</a:t>
                      </a:r>
                      <a:endParaRPr lang="en-IN" sz="1200" dirty="0" smtClean="0"/>
                    </a:p>
                  </a:txBody>
                  <a:tcPr>
                    <a:noFill/>
                  </a:tcPr>
                </a:tc>
                <a:tc>
                  <a:txBody>
                    <a:bodyPr/>
                    <a:lstStyle/>
                    <a:p>
                      <a:pPr algn="just"/>
                      <a:r>
                        <a:rPr lang="en-US" sz="1200" dirty="0" smtClean="0"/>
                        <a:t>Purchase price including duties and taxes (</a:t>
                      </a:r>
                      <a:r>
                        <a:rPr lang="en-US" sz="1200" b="1" dirty="0" smtClean="0"/>
                        <a:t>other than those subsequently recoverable by the enterprise </a:t>
                      </a:r>
                      <a:r>
                        <a:rPr lang="en-US" sz="1200" dirty="0" smtClean="0"/>
                        <a:t>from the taxing authorities)</a:t>
                      </a:r>
                      <a:endParaRPr lang="en-IN" sz="1200" dirty="0"/>
                    </a:p>
                  </a:txBody>
                  <a:tcPr>
                    <a:noFill/>
                  </a:tcPr>
                </a:tc>
                <a:extLst>
                  <a:ext uri="{0D108BD9-81ED-4DB2-BD59-A6C34878D82A}">
                    <a16:rowId xmlns:a16="http://schemas.microsoft.com/office/drawing/2014/main" val="1606924379"/>
                  </a:ext>
                </a:extLst>
              </a:tr>
            </a:tbl>
          </a:graphicData>
        </a:graphic>
      </p:graphicFrame>
    </p:spTree>
    <p:extLst>
      <p:ext uri="{BB962C8B-B14F-4D97-AF65-F5344CB8AC3E}">
        <p14:creationId xmlns:p14="http://schemas.microsoft.com/office/powerpoint/2010/main" val="24109601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Text Placeholder 2"/>
          <p:cNvSpPr>
            <a:spLocks noGrp="1"/>
          </p:cNvSpPr>
          <p:nvPr>
            <p:ph type="body" idx="1"/>
          </p:nvPr>
        </p:nvSpPr>
        <p:spPr>
          <a:xfrm>
            <a:off x="228600" y="1327350"/>
            <a:ext cx="7910945" cy="3145500"/>
          </a:xfrm>
        </p:spPr>
        <p:txBody>
          <a:bodyPr/>
          <a:lstStyle/>
          <a:p>
            <a:endParaRPr lang="en-US" sz="2200" dirty="0" smtClean="0"/>
          </a:p>
          <a:p>
            <a:r>
              <a:rPr lang="en-US" sz="2200" dirty="0" smtClean="0"/>
              <a:t>Cost of Opening </a:t>
            </a:r>
            <a:r>
              <a:rPr lang="en-US" sz="2200" dirty="0" smtClean="0"/>
              <a:t>inventory in slump sale.?</a:t>
            </a:r>
          </a:p>
          <a:p>
            <a:pPr marL="76200" indent="0">
              <a:buNone/>
            </a:pPr>
            <a:r>
              <a:rPr lang="en-US" sz="2200" dirty="0" smtClean="0"/>
              <a:t>Price paid for such stock if acquired as running business </a:t>
            </a:r>
            <a:endParaRPr lang="en-US" sz="2200" dirty="0" smtClean="0"/>
          </a:p>
          <a:p>
            <a:r>
              <a:rPr lang="en-US" sz="2200" dirty="0"/>
              <a:t> </a:t>
            </a:r>
            <a:r>
              <a:rPr lang="en-US" sz="2200" dirty="0" smtClean="0"/>
              <a:t>Cost of opening inventory where there is Takeover of inventory by partner in settlement?</a:t>
            </a:r>
          </a:p>
          <a:p>
            <a:pPr marL="76200" indent="0">
              <a:buNone/>
            </a:pPr>
            <a:r>
              <a:rPr lang="en-US" sz="2200" dirty="0" smtClean="0"/>
              <a:t>Value of opening </a:t>
            </a:r>
            <a:r>
              <a:rPr lang="en-US" sz="2200" dirty="0" smtClean="0"/>
              <a:t>inventory will be </a:t>
            </a:r>
            <a:r>
              <a:rPr lang="en-US" sz="2200" dirty="0" smtClean="0"/>
              <a:t>Cost for th</a:t>
            </a:r>
            <a:r>
              <a:rPr lang="en-US" sz="2200" dirty="0" smtClean="0"/>
              <a:t>e partner</a:t>
            </a:r>
            <a:r>
              <a:rPr lang="en-US" sz="2200" dirty="0" smtClean="0"/>
              <a:t> </a:t>
            </a:r>
            <a:endParaRPr lang="en-US" sz="2200" dirty="0" smtClean="0"/>
          </a:p>
          <a:p>
            <a:pPr marL="76200" indent="0">
              <a:buNone/>
            </a:pPr>
            <a:endParaRPr lang="en-US" sz="2200" dirty="0" smtClean="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457302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ICDS - II Vs AS - 2</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grpSp>
        <p:nvGrpSpPr>
          <p:cNvPr id="5" name="Google Shape;239;p16"/>
          <p:cNvGrpSpPr/>
          <p:nvPr/>
        </p:nvGrpSpPr>
        <p:grpSpPr>
          <a:xfrm>
            <a:off x="282216" y="590918"/>
            <a:ext cx="369505" cy="369505"/>
            <a:chOff x="2594050" y="1631825"/>
            <a:chExt cx="439625" cy="439625"/>
          </a:xfrm>
        </p:grpSpPr>
        <p:sp>
          <p:nvSpPr>
            <p:cNvPr id="6"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1" name="Table 10"/>
          <p:cNvGraphicFramePr>
            <a:graphicFrameLocks noGrp="1"/>
          </p:cNvGraphicFramePr>
          <p:nvPr>
            <p:extLst>
              <p:ext uri="{D42A27DB-BD31-4B8C-83A1-F6EECF244321}">
                <p14:modId xmlns:p14="http://schemas.microsoft.com/office/powerpoint/2010/main" val="2504276795"/>
              </p:ext>
            </p:extLst>
          </p:nvPr>
        </p:nvGraphicFramePr>
        <p:xfrm>
          <a:off x="160825" y="1502998"/>
          <a:ext cx="8216010" cy="1158240"/>
        </p:xfrm>
        <a:graphic>
          <a:graphicData uri="http://schemas.openxmlformats.org/drawingml/2006/table">
            <a:tbl>
              <a:tblPr firstRow="1" bandRow="1">
                <a:tableStyleId>{025D08E4-4CB9-4A25-91DF-C19B82DA8EF8}</a:tableStyleId>
              </a:tblPr>
              <a:tblGrid>
                <a:gridCol w="1710614">
                  <a:extLst>
                    <a:ext uri="{9D8B030D-6E8A-4147-A177-3AD203B41FA5}">
                      <a16:colId xmlns:a16="http://schemas.microsoft.com/office/drawing/2014/main" val="1127618314"/>
                    </a:ext>
                  </a:extLst>
                </a:gridCol>
                <a:gridCol w="3839686">
                  <a:extLst>
                    <a:ext uri="{9D8B030D-6E8A-4147-A177-3AD203B41FA5}">
                      <a16:colId xmlns:a16="http://schemas.microsoft.com/office/drawing/2014/main" val="492385447"/>
                    </a:ext>
                  </a:extLst>
                </a:gridCol>
                <a:gridCol w="2665710">
                  <a:extLst>
                    <a:ext uri="{9D8B030D-6E8A-4147-A177-3AD203B41FA5}">
                      <a16:colId xmlns:a16="http://schemas.microsoft.com/office/drawing/2014/main" val="2691718206"/>
                    </a:ext>
                  </a:extLst>
                </a:gridCol>
              </a:tblGrid>
              <a:tr h="370840">
                <a:tc>
                  <a:txBody>
                    <a:bodyPr/>
                    <a:lstStyle/>
                    <a:p>
                      <a:pPr algn="ctr"/>
                      <a:r>
                        <a:rPr lang="en-IN" sz="1400" b="1" i="0" u="none" strike="noStrike" cap="none" baseline="0" dirty="0" smtClean="0">
                          <a:solidFill>
                            <a:srgbClr val="000000"/>
                          </a:solidFill>
                          <a:latin typeface="Arial"/>
                          <a:ea typeface="Arial"/>
                          <a:cs typeface="Arial"/>
                          <a:sym typeface="Arial"/>
                        </a:rPr>
                        <a:t>Points of</a:t>
                      </a:r>
                    </a:p>
                    <a:p>
                      <a:pPr algn="ctr"/>
                      <a:r>
                        <a:rPr lang="en-IN" sz="1400" b="1" i="0" u="none" strike="noStrike" cap="none" baseline="0" dirty="0" smtClean="0">
                          <a:solidFill>
                            <a:srgbClr val="000000"/>
                          </a:solidFill>
                          <a:latin typeface="Arial"/>
                          <a:ea typeface="Arial"/>
                          <a:cs typeface="Arial"/>
                          <a:sym typeface="Arial"/>
                        </a:rPr>
                        <a:t>Comparison</a:t>
                      </a:r>
                    </a:p>
                  </a:txBody>
                  <a:tcPr>
                    <a:solidFill>
                      <a:schemeClr val="accent3">
                        <a:lumMod val="40000"/>
                        <a:lumOff val="60000"/>
                      </a:schemeClr>
                    </a:solidFill>
                  </a:tcPr>
                </a:tc>
                <a:tc>
                  <a:txBody>
                    <a:bodyPr/>
                    <a:lstStyle/>
                    <a:p>
                      <a:pPr algn="ctr"/>
                      <a:r>
                        <a:rPr lang="en-US" b="1" dirty="0" smtClean="0"/>
                        <a:t>ICDS</a:t>
                      </a:r>
                      <a:r>
                        <a:rPr lang="en-US" b="1" baseline="0" dirty="0" smtClean="0"/>
                        <a:t> II</a:t>
                      </a:r>
                      <a:endParaRPr lang="en-IN" b="1" dirty="0"/>
                    </a:p>
                  </a:txBody>
                  <a:tcPr>
                    <a:solidFill>
                      <a:schemeClr val="accent3">
                        <a:lumMod val="40000"/>
                        <a:lumOff val="60000"/>
                      </a:schemeClr>
                    </a:solidFill>
                  </a:tcPr>
                </a:tc>
                <a:tc>
                  <a:txBody>
                    <a:bodyPr/>
                    <a:lstStyle/>
                    <a:p>
                      <a:pPr algn="ctr"/>
                      <a:r>
                        <a:rPr lang="en-US" b="1" dirty="0" smtClean="0"/>
                        <a:t>AS 2</a:t>
                      </a:r>
                      <a:endParaRPr lang="en-IN" b="1" dirty="0"/>
                    </a:p>
                  </a:txBody>
                  <a:tcPr>
                    <a:solidFill>
                      <a:schemeClr val="accent3">
                        <a:lumMod val="40000"/>
                        <a:lumOff val="60000"/>
                      </a:schemeClr>
                    </a:solidFill>
                  </a:tcPr>
                </a:tc>
                <a:extLst>
                  <a:ext uri="{0D108BD9-81ED-4DB2-BD59-A6C34878D82A}">
                    <a16:rowId xmlns:a16="http://schemas.microsoft.com/office/drawing/2014/main" val="3417812728"/>
                  </a:ext>
                </a:extLst>
              </a:tr>
              <a:tr h="370840">
                <a:tc>
                  <a:txBody>
                    <a:bodyPr/>
                    <a:lstStyle/>
                    <a:p>
                      <a:r>
                        <a:rPr lang="en-IN" sz="1200" dirty="0" smtClean="0"/>
                        <a:t>Other Costs</a:t>
                      </a:r>
                      <a:endParaRPr lang="en-IN" sz="1200" dirty="0"/>
                    </a:p>
                  </a:txBody>
                  <a:tcPr>
                    <a:solidFill>
                      <a:schemeClr val="accent3">
                        <a:lumMod val="40000"/>
                        <a:lumOff val="60000"/>
                      </a:schemeClr>
                    </a:solid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smtClean="0"/>
                        <a:t>Interest and other borrowing costs</a:t>
                      </a:r>
                      <a:r>
                        <a:rPr lang="en-US" sz="1200" b="1" dirty="0" smtClean="0"/>
                        <a:t> are included </a:t>
                      </a:r>
                      <a:r>
                        <a:rPr lang="en-US" sz="1200" dirty="0" smtClean="0"/>
                        <a:t>only </a:t>
                      </a:r>
                      <a:r>
                        <a:rPr lang="en-US" sz="1200" baseline="0" dirty="0" smtClean="0"/>
                        <a:t>criteria of recognition of interest as specified in ICDS IX(Borrowing costs) is met</a:t>
                      </a:r>
                      <a:endParaRPr lang="en-IN" sz="1200" dirty="0" smtClean="0"/>
                    </a:p>
                  </a:txBody>
                  <a:tcPr>
                    <a:solidFill>
                      <a:schemeClr val="accent3">
                        <a:lumMod val="40000"/>
                        <a:lumOff val="60000"/>
                      </a:schemeClr>
                    </a:solidFill>
                  </a:tcPr>
                </a:tc>
                <a:tc>
                  <a:txBody>
                    <a:bodyPr/>
                    <a:lstStyle/>
                    <a:p>
                      <a:pPr algn="just"/>
                      <a:r>
                        <a:rPr lang="en-US" sz="1200" dirty="0" smtClean="0"/>
                        <a:t>Interest and other borrowing costs</a:t>
                      </a:r>
                      <a:r>
                        <a:rPr lang="en-US" sz="1200" baseline="0" dirty="0" smtClean="0"/>
                        <a:t> are usually </a:t>
                      </a:r>
                      <a:r>
                        <a:rPr lang="en-US" sz="1200" b="1" baseline="0" dirty="0" smtClean="0"/>
                        <a:t>not included </a:t>
                      </a:r>
                      <a:endParaRPr lang="en-IN" sz="1200" b="1" dirty="0"/>
                    </a:p>
                  </a:txBody>
                  <a:tcPr>
                    <a:solidFill>
                      <a:schemeClr val="accent3">
                        <a:lumMod val="40000"/>
                        <a:lumOff val="60000"/>
                      </a:schemeClr>
                    </a:solidFill>
                  </a:tcPr>
                </a:tc>
                <a:extLst>
                  <a:ext uri="{0D108BD9-81ED-4DB2-BD59-A6C34878D82A}">
                    <a16:rowId xmlns:a16="http://schemas.microsoft.com/office/drawing/2014/main" val="1606924379"/>
                  </a:ext>
                </a:extLst>
              </a:tr>
            </a:tbl>
          </a:graphicData>
        </a:graphic>
      </p:graphicFrame>
      <p:sp>
        <p:nvSpPr>
          <p:cNvPr id="3" name="Rectangle 2"/>
          <p:cNvSpPr/>
          <p:nvPr/>
        </p:nvSpPr>
        <p:spPr>
          <a:xfrm>
            <a:off x="160825" y="3301318"/>
            <a:ext cx="8502728" cy="1384995"/>
          </a:xfrm>
          <a:prstGeom prst="rect">
            <a:avLst/>
          </a:prstGeom>
        </p:spPr>
        <p:txBody>
          <a:bodyPr wrap="square">
            <a:spAutoFit/>
          </a:bodyPr>
          <a:lstStyle/>
          <a:p>
            <a:r>
              <a:rPr lang="en-US" dirty="0" smtClean="0"/>
              <a:t>As per ICDS- in case dissolution </a:t>
            </a:r>
            <a:r>
              <a:rPr lang="en-US" u="sng" dirty="0" smtClean="0"/>
              <a:t>irrespective </a:t>
            </a:r>
            <a:r>
              <a:rPr lang="en-US" u="sng" dirty="0"/>
              <a:t>business is discontinued or not</a:t>
            </a:r>
            <a:r>
              <a:rPr lang="en-US" dirty="0"/>
              <a:t>, the inventory on the date of dissolution </a:t>
            </a:r>
            <a:r>
              <a:rPr lang="en-US" dirty="0" smtClean="0"/>
              <a:t>is </a:t>
            </a:r>
            <a:r>
              <a:rPr lang="en-US" dirty="0"/>
              <a:t>valued at </a:t>
            </a:r>
            <a:r>
              <a:rPr lang="en-US" dirty="0" smtClean="0"/>
              <a:t>net </a:t>
            </a:r>
            <a:r>
              <a:rPr lang="en-US" dirty="0"/>
              <a:t>realizable value</a:t>
            </a:r>
            <a:r>
              <a:rPr lang="en-US" dirty="0" smtClean="0"/>
              <a:t>.</a:t>
            </a:r>
          </a:p>
          <a:p>
            <a:endParaRPr lang="en-US" b="1" dirty="0" smtClean="0"/>
          </a:p>
          <a:p>
            <a:r>
              <a:rPr lang="en-US" b="1" i="1" dirty="0" err="1" smtClean="0"/>
              <a:t>Sakthi</a:t>
            </a:r>
            <a:r>
              <a:rPr lang="en-US" b="1" i="1" dirty="0" smtClean="0"/>
              <a:t> </a:t>
            </a:r>
            <a:r>
              <a:rPr lang="en-US" b="1" i="1" dirty="0"/>
              <a:t>Trading Co. v. CIT [2001] 118 Taxman 301 (SC) / 250 ITR </a:t>
            </a:r>
            <a:r>
              <a:rPr lang="en-US" b="1" i="1" dirty="0" smtClean="0"/>
              <a:t>871---</a:t>
            </a:r>
            <a:r>
              <a:rPr lang="en-US" i="1" dirty="0" smtClean="0"/>
              <a:t> </a:t>
            </a:r>
          </a:p>
          <a:p>
            <a:r>
              <a:rPr lang="en-US" i="1" dirty="0" smtClean="0"/>
              <a:t>If </a:t>
            </a:r>
            <a:r>
              <a:rPr lang="en-US" i="1" dirty="0"/>
              <a:t>on dissolution of the firm the business is </a:t>
            </a:r>
            <a:r>
              <a:rPr lang="en-US" i="1" u="sng" dirty="0"/>
              <a:t>not discontinued</a:t>
            </a:r>
            <a:r>
              <a:rPr lang="en-US" i="1" dirty="0"/>
              <a:t>, then, </a:t>
            </a:r>
            <a:r>
              <a:rPr lang="en-US" i="1" dirty="0" smtClean="0"/>
              <a:t>ordinary </a:t>
            </a:r>
            <a:r>
              <a:rPr lang="en-US" i="1" dirty="0"/>
              <a:t>principle of commercial accounting permitting valuation of </a:t>
            </a:r>
            <a:r>
              <a:rPr lang="en-US" i="1" dirty="0" smtClean="0"/>
              <a:t>stock at </a:t>
            </a:r>
            <a:r>
              <a:rPr lang="en-US" i="1" dirty="0"/>
              <a:t>Cost or Net Realizable value whichever is lower will </a:t>
            </a:r>
            <a:r>
              <a:rPr lang="en-US" i="1" dirty="0" smtClean="0"/>
              <a:t>apply</a:t>
            </a:r>
            <a:endParaRPr lang="en-US" i="1" dirty="0"/>
          </a:p>
        </p:txBody>
      </p:sp>
      <p:graphicFrame>
        <p:nvGraphicFramePr>
          <p:cNvPr id="10" name="Table 9"/>
          <p:cNvGraphicFramePr>
            <a:graphicFrameLocks noGrp="1"/>
          </p:cNvGraphicFramePr>
          <p:nvPr>
            <p:extLst>
              <p:ext uri="{D42A27DB-BD31-4B8C-83A1-F6EECF244321}">
                <p14:modId xmlns:p14="http://schemas.microsoft.com/office/powerpoint/2010/main" val="1648951139"/>
              </p:ext>
            </p:extLst>
          </p:nvPr>
        </p:nvGraphicFramePr>
        <p:xfrm>
          <a:off x="160825" y="2661238"/>
          <a:ext cx="8216010" cy="640080"/>
        </p:xfrm>
        <a:graphic>
          <a:graphicData uri="http://schemas.openxmlformats.org/drawingml/2006/table">
            <a:tbl>
              <a:tblPr firstRow="1" bandRow="1">
                <a:tableStyleId>{025D08E4-4CB9-4A25-91DF-C19B82DA8EF8}</a:tableStyleId>
              </a:tblPr>
              <a:tblGrid>
                <a:gridCol w="1710614">
                  <a:extLst>
                    <a:ext uri="{9D8B030D-6E8A-4147-A177-3AD203B41FA5}">
                      <a16:colId xmlns:a16="http://schemas.microsoft.com/office/drawing/2014/main" val="2890976923"/>
                    </a:ext>
                  </a:extLst>
                </a:gridCol>
                <a:gridCol w="3843561">
                  <a:extLst>
                    <a:ext uri="{9D8B030D-6E8A-4147-A177-3AD203B41FA5}">
                      <a16:colId xmlns:a16="http://schemas.microsoft.com/office/drawing/2014/main" val="2818308943"/>
                    </a:ext>
                  </a:extLst>
                </a:gridCol>
                <a:gridCol w="2661835">
                  <a:extLst>
                    <a:ext uri="{9D8B030D-6E8A-4147-A177-3AD203B41FA5}">
                      <a16:colId xmlns:a16="http://schemas.microsoft.com/office/drawing/2014/main" val="957693084"/>
                    </a:ext>
                  </a:extLst>
                </a:gridCol>
              </a:tblGrid>
              <a:tr h="370840">
                <a:tc>
                  <a:txBody>
                    <a:bodyPr/>
                    <a:lstStyle/>
                    <a:p>
                      <a:r>
                        <a:rPr lang="en-IN" sz="1200" b="0" i="0" u="none" strike="noStrike" cap="none" baseline="0" dirty="0" smtClean="0">
                          <a:solidFill>
                            <a:srgbClr val="000000"/>
                          </a:solidFill>
                          <a:latin typeface="Arial"/>
                          <a:ea typeface="Arial"/>
                          <a:cs typeface="Arial"/>
                          <a:sym typeface="Arial"/>
                        </a:rPr>
                        <a:t>In case of Dissolution</a:t>
                      </a:r>
                      <a:endParaRPr lang="en-IN" sz="1200" dirty="0"/>
                    </a:p>
                  </a:txBody>
                  <a:tcPr/>
                </a:tc>
                <a:tc>
                  <a:txBody>
                    <a:bodyPr/>
                    <a:lstStyle/>
                    <a:p>
                      <a:pPr algn="just"/>
                      <a:r>
                        <a:rPr lang="en-US" sz="1200" dirty="0" smtClean="0"/>
                        <a:t>In case</a:t>
                      </a:r>
                      <a:r>
                        <a:rPr lang="en-US" sz="1200" baseline="0" dirty="0" smtClean="0"/>
                        <a:t> of </a:t>
                      </a:r>
                      <a:r>
                        <a:rPr lang="en-US" sz="1200" dirty="0" smtClean="0"/>
                        <a:t>Dissolution of partnership, Association of Persons, Body of Individuals, inventory to value at </a:t>
                      </a:r>
                      <a:r>
                        <a:rPr lang="en-US" sz="1200" b="1" dirty="0" smtClean="0"/>
                        <a:t>net </a:t>
                      </a:r>
                      <a:r>
                        <a:rPr lang="en-US" sz="1200" b="1" dirty="0" err="1" smtClean="0"/>
                        <a:t>realisable</a:t>
                      </a:r>
                      <a:r>
                        <a:rPr lang="en-US" sz="1200" b="1" dirty="0" smtClean="0"/>
                        <a:t> value</a:t>
                      </a:r>
                      <a:r>
                        <a:rPr lang="en-US" sz="1200" dirty="0" smtClean="0"/>
                        <a:t>. </a:t>
                      </a:r>
                      <a:endParaRPr lang="en-IN" sz="1200" dirty="0"/>
                    </a:p>
                  </a:txBody>
                  <a:tcPr/>
                </a:tc>
                <a:tc>
                  <a:txBody>
                    <a:bodyPr/>
                    <a:lstStyle/>
                    <a:p>
                      <a:pPr algn="just"/>
                      <a:r>
                        <a:rPr lang="en-IN" sz="1200" b="0" i="0" u="none" strike="noStrike" cap="none" baseline="0" dirty="0" smtClean="0">
                          <a:solidFill>
                            <a:srgbClr val="000000"/>
                          </a:solidFill>
                          <a:latin typeface="Arial"/>
                          <a:ea typeface="Arial"/>
                          <a:cs typeface="Arial"/>
                          <a:sym typeface="Arial"/>
                        </a:rPr>
                        <a:t>Not discussed</a:t>
                      </a:r>
                      <a:endParaRPr lang="en-IN" sz="1200" dirty="0"/>
                    </a:p>
                  </a:txBody>
                  <a:tcPr/>
                </a:tc>
                <a:extLst>
                  <a:ext uri="{0D108BD9-81ED-4DB2-BD59-A6C34878D82A}">
                    <a16:rowId xmlns:a16="http://schemas.microsoft.com/office/drawing/2014/main" val="2653509852"/>
                  </a:ext>
                </a:extLst>
              </a:tr>
            </a:tbl>
          </a:graphicData>
        </a:graphic>
      </p:graphicFrame>
    </p:spTree>
    <p:extLst>
      <p:ext uri="{BB962C8B-B14F-4D97-AF65-F5344CB8AC3E}">
        <p14:creationId xmlns:p14="http://schemas.microsoft.com/office/powerpoint/2010/main" val="2127226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678642"/>
            <a:ext cx="4094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dirty="0" smtClean="0"/>
              <a:t>ICDS – III VS AS - 7</a:t>
            </a:r>
            <a:endParaRPr sz="3400" dirty="0"/>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dirty="0" smtClean="0"/>
              <a:t>Revenue Recognition</a:t>
            </a:r>
            <a:endParaRPr sz="2400" dirty="0"/>
          </a:p>
        </p:txBody>
      </p:sp>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3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42675344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ICDS - III Vs AS – 7 </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grpSp>
        <p:nvGrpSpPr>
          <p:cNvPr id="5" name="Google Shape;239;p16"/>
          <p:cNvGrpSpPr/>
          <p:nvPr/>
        </p:nvGrpSpPr>
        <p:grpSpPr>
          <a:xfrm>
            <a:off x="282216" y="590918"/>
            <a:ext cx="369505" cy="369505"/>
            <a:chOff x="2594050" y="1631825"/>
            <a:chExt cx="439625" cy="439625"/>
          </a:xfrm>
        </p:grpSpPr>
        <p:sp>
          <p:nvSpPr>
            <p:cNvPr id="6"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1" name="Table 10"/>
          <p:cNvGraphicFramePr>
            <a:graphicFrameLocks noGrp="1"/>
          </p:cNvGraphicFramePr>
          <p:nvPr>
            <p:extLst>
              <p:ext uri="{D42A27DB-BD31-4B8C-83A1-F6EECF244321}">
                <p14:modId xmlns:p14="http://schemas.microsoft.com/office/powerpoint/2010/main" val="3111411549"/>
              </p:ext>
            </p:extLst>
          </p:nvPr>
        </p:nvGraphicFramePr>
        <p:xfrm>
          <a:off x="74061" y="1378645"/>
          <a:ext cx="8226423" cy="2537343"/>
        </p:xfrm>
        <a:graphic>
          <a:graphicData uri="http://schemas.openxmlformats.org/drawingml/2006/table">
            <a:tbl>
              <a:tblPr firstRow="1" bandRow="1">
                <a:tableStyleId>{025D08E4-4CB9-4A25-91DF-C19B82DA8EF8}</a:tableStyleId>
              </a:tblPr>
              <a:tblGrid>
                <a:gridCol w="1785634">
                  <a:extLst>
                    <a:ext uri="{9D8B030D-6E8A-4147-A177-3AD203B41FA5}">
                      <a16:colId xmlns:a16="http://schemas.microsoft.com/office/drawing/2014/main" val="1127618314"/>
                    </a:ext>
                  </a:extLst>
                </a:gridCol>
                <a:gridCol w="3418617">
                  <a:extLst>
                    <a:ext uri="{9D8B030D-6E8A-4147-A177-3AD203B41FA5}">
                      <a16:colId xmlns:a16="http://schemas.microsoft.com/office/drawing/2014/main" val="492385447"/>
                    </a:ext>
                  </a:extLst>
                </a:gridCol>
                <a:gridCol w="3022172">
                  <a:extLst>
                    <a:ext uri="{9D8B030D-6E8A-4147-A177-3AD203B41FA5}">
                      <a16:colId xmlns:a16="http://schemas.microsoft.com/office/drawing/2014/main" val="2691718206"/>
                    </a:ext>
                  </a:extLst>
                </a:gridCol>
              </a:tblGrid>
              <a:tr h="461250">
                <a:tc>
                  <a:txBody>
                    <a:bodyPr/>
                    <a:lstStyle/>
                    <a:p>
                      <a:pPr algn="ctr"/>
                      <a:r>
                        <a:rPr lang="en-IN" sz="1400" b="1" i="0" u="none" strike="noStrike" cap="none" baseline="0" dirty="0" smtClean="0">
                          <a:solidFill>
                            <a:srgbClr val="000000"/>
                          </a:solidFill>
                          <a:latin typeface="Arial"/>
                          <a:ea typeface="Arial"/>
                          <a:cs typeface="Arial"/>
                          <a:sym typeface="Arial"/>
                        </a:rPr>
                        <a:t>Points of</a:t>
                      </a:r>
                    </a:p>
                    <a:p>
                      <a:pPr algn="ctr"/>
                      <a:r>
                        <a:rPr lang="en-IN" sz="1400" b="1" i="0" u="none" strike="noStrike" cap="none" baseline="0" dirty="0" smtClean="0">
                          <a:solidFill>
                            <a:srgbClr val="000000"/>
                          </a:solidFill>
                          <a:latin typeface="Arial"/>
                          <a:ea typeface="Arial"/>
                          <a:cs typeface="Arial"/>
                          <a:sym typeface="Arial"/>
                        </a:rPr>
                        <a:t>Comparison</a:t>
                      </a:r>
                    </a:p>
                  </a:txBody>
                  <a:tcPr>
                    <a:solidFill>
                      <a:schemeClr val="accent3">
                        <a:lumMod val="40000"/>
                        <a:lumOff val="60000"/>
                      </a:schemeClr>
                    </a:solidFill>
                  </a:tcPr>
                </a:tc>
                <a:tc>
                  <a:txBody>
                    <a:bodyPr/>
                    <a:lstStyle/>
                    <a:p>
                      <a:pPr algn="ctr"/>
                      <a:r>
                        <a:rPr lang="en-US" b="1" dirty="0" smtClean="0"/>
                        <a:t>ICDS</a:t>
                      </a:r>
                      <a:r>
                        <a:rPr lang="en-US" b="1" baseline="0" dirty="0" smtClean="0"/>
                        <a:t> III</a:t>
                      </a:r>
                      <a:endParaRPr lang="en-IN" b="1" dirty="0"/>
                    </a:p>
                  </a:txBody>
                  <a:tcPr>
                    <a:solidFill>
                      <a:schemeClr val="accent3">
                        <a:lumMod val="40000"/>
                        <a:lumOff val="60000"/>
                      </a:schemeClr>
                    </a:solidFill>
                  </a:tcPr>
                </a:tc>
                <a:tc>
                  <a:txBody>
                    <a:bodyPr/>
                    <a:lstStyle/>
                    <a:p>
                      <a:pPr algn="ctr"/>
                      <a:r>
                        <a:rPr lang="en-US" b="1" dirty="0" smtClean="0"/>
                        <a:t>AS 7</a:t>
                      </a:r>
                      <a:endParaRPr lang="en-IN" b="1" dirty="0"/>
                    </a:p>
                  </a:txBody>
                  <a:tcPr>
                    <a:solidFill>
                      <a:schemeClr val="accent3">
                        <a:lumMod val="40000"/>
                        <a:lumOff val="60000"/>
                      </a:schemeClr>
                    </a:solidFill>
                  </a:tcPr>
                </a:tc>
                <a:extLst>
                  <a:ext uri="{0D108BD9-81ED-4DB2-BD59-A6C34878D82A}">
                    <a16:rowId xmlns:a16="http://schemas.microsoft.com/office/drawing/2014/main" val="3417812728"/>
                  </a:ext>
                </a:extLst>
              </a:tr>
              <a:tr h="830463">
                <a:tc>
                  <a:txBody>
                    <a:bodyPr/>
                    <a:lstStyle/>
                    <a:p>
                      <a:r>
                        <a:rPr lang="en-US" sz="1200" b="0" i="0" u="none" strike="noStrike" cap="none" baseline="0" dirty="0" smtClean="0">
                          <a:solidFill>
                            <a:srgbClr val="000000"/>
                          </a:solidFill>
                          <a:latin typeface="Arial"/>
                          <a:cs typeface="Arial"/>
                          <a:sym typeface="Arial"/>
                        </a:rPr>
                        <a:t>Criteria for recognition of variation in contract work, claims and incentive payments</a:t>
                      </a:r>
                      <a:endParaRPr lang="en-IN" sz="1200" dirty="0"/>
                    </a:p>
                  </a:txBody>
                  <a:tcPr>
                    <a:noFill/>
                  </a:tcPr>
                </a:tc>
                <a:tc>
                  <a:txBody>
                    <a:bodyPr/>
                    <a:lstStyle/>
                    <a:p>
                      <a:r>
                        <a:rPr lang="en-IN" sz="1200" b="0" i="0" u="none" strike="noStrike" cap="none" baseline="0" dirty="0" smtClean="0">
                          <a:solidFill>
                            <a:srgbClr val="000000"/>
                          </a:solidFill>
                          <a:latin typeface="Arial"/>
                          <a:ea typeface="Arial"/>
                          <a:cs typeface="Arial"/>
                          <a:sym typeface="Arial"/>
                        </a:rPr>
                        <a:t>Not discussed</a:t>
                      </a:r>
                    </a:p>
                  </a:txBody>
                  <a:tcPr>
                    <a:noFill/>
                  </a:tcPr>
                </a:tc>
                <a:tc>
                  <a:txBody>
                    <a:bodyPr/>
                    <a:lstStyle/>
                    <a:p>
                      <a:pPr marL="228600" indent="-228600">
                        <a:buAutoNum type="arabicPeriod"/>
                        <a:tabLst/>
                      </a:pPr>
                      <a:r>
                        <a:rPr lang="en-IN" sz="1200" b="0" i="0" u="none" strike="noStrike" cap="none" baseline="0" dirty="0" smtClean="0">
                          <a:solidFill>
                            <a:srgbClr val="000000"/>
                          </a:solidFill>
                          <a:latin typeface="Arial"/>
                          <a:ea typeface="Arial"/>
                          <a:cs typeface="Arial"/>
                          <a:sym typeface="Arial"/>
                        </a:rPr>
                        <a:t>Recognised when Probability that customer will approve variation and</a:t>
                      </a:r>
                    </a:p>
                    <a:p>
                      <a:pPr marL="228600" indent="-228600">
                        <a:buAutoNum type="arabicPeriod"/>
                        <a:tabLst/>
                      </a:pPr>
                      <a:r>
                        <a:rPr lang="en-IN" sz="1200" b="0" i="0" u="none" strike="noStrike" cap="none" baseline="0" dirty="0" smtClean="0">
                          <a:solidFill>
                            <a:srgbClr val="000000"/>
                          </a:solidFill>
                          <a:latin typeface="Arial"/>
                          <a:ea typeface="Arial"/>
                          <a:cs typeface="Arial"/>
                          <a:sym typeface="Arial"/>
                        </a:rPr>
                        <a:t>Amount of revenue can be reliably measured </a:t>
                      </a:r>
                    </a:p>
                  </a:txBody>
                  <a:tcPr>
                    <a:noFill/>
                  </a:tcPr>
                </a:tc>
                <a:extLst>
                  <a:ext uri="{0D108BD9-81ED-4DB2-BD59-A6C34878D82A}">
                    <a16:rowId xmlns:a16="http://schemas.microsoft.com/office/drawing/2014/main" val="1606924379"/>
                  </a:ext>
                </a:extLst>
              </a:tr>
              <a:tr h="1083642">
                <a:tc>
                  <a:txBody>
                    <a:bodyPr/>
                    <a:lstStyle/>
                    <a:p>
                      <a:r>
                        <a:rPr lang="en-IN" sz="1200" b="0" i="0" u="none" strike="noStrike" cap="none" baseline="0" dirty="0" smtClean="0">
                          <a:solidFill>
                            <a:srgbClr val="000000"/>
                          </a:solidFill>
                          <a:latin typeface="Arial"/>
                          <a:ea typeface="Arial"/>
                          <a:cs typeface="Arial"/>
                          <a:sym typeface="Arial"/>
                        </a:rPr>
                        <a:t>Early stage of completion of contract</a:t>
                      </a:r>
                    </a:p>
                    <a:p>
                      <a:endParaRPr lang="en-IN" sz="1200" b="0" i="0" u="none" strike="noStrike" cap="none" baseline="0" dirty="0" smtClean="0">
                        <a:solidFill>
                          <a:srgbClr val="000000"/>
                        </a:solidFill>
                        <a:latin typeface="Arial"/>
                        <a:ea typeface="Arial"/>
                        <a:cs typeface="Arial"/>
                        <a:sym typeface="Arial"/>
                      </a:endParaRPr>
                    </a:p>
                  </a:txBody>
                  <a:tcPr>
                    <a:solidFill>
                      <a:schemeClr val="tx2"/>
                    </a:solidFill>
                  </a:tcPr>
                </a:tc>
                <a:tc>
                  <a:txBody>
                    <a:bodyPr/>
                    <a:lstStyle/>
                    <a:p>
                      <a:pPr marL="228600" indent="-228600" algn="just">
                        <a:buAutoNum type="arabicPeriod"/>
                      </a:pPr>
                      <a:r>
                        <a:rPr lang="en-US" sz="1200" dirty="0" smtClean="0"/>
                        <a:t>Where the outcome cannot</a:t>
                      </a:r>
                      <a:r>
                        <a:rPr lang="en-US" sz="1200" baseline="0" dirty="0" smtClean="0"/>
                        <a:t> be estimated reliably, contract revenue is recognized only to the extant of costs which are incurred</a:t>
                      </a:r>
                    </a:p>
                    <a:p>
                      <a:pPr marL="228600" indent="-228600" algn="just">
                        <a:buAutoNum type="arabicPeriod"/>
                      </a:pPr>
                      <a:r>
                        <a:rPr lang="en-US" sz="1200" b="1" baseline="0" dirty="0" smtClean="0"/>
                        <a:t>Early stage of contract shall not extend beyond 25% of the total contract completion stage</a:t>
                      </a:r>
                      <a:endParaRPr lang="en-US" sz="1200" b="1" dirty="0" smtClean="0"/>
                    </a:p>
                  </a:txBody>
                  <a:tcPr>
                    <a:solidFill>
                      <a:schemeClr val="tx2"/>
                    </a:solid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smtClean="0"/>
                        <a:t>Where the outcome cannot</a:t>
                      </a:r>
                      <a:r>
                        <a:rPr lang="en-US" sz="1200" baseline="0" dirty="0" smtClean="0"/>
                        <a:t> be estimated reliably, contract revenue is recognized to extant of costs which are incurred</a:t>
                      </a:r>
                      <a:endParaRPr lang="en-US" sz="1200" dirty="0" smtClean="0"/>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IN" sz="1200" b="0" i="0" u="none" strike="noStrike" cap="none" baseline="0" dirty="0" smtClean="0">
                        <a:solidFill>
                          <a:srgbClr val="000000"/>
                        </a:solidFill>
                        <a:latin typeface="Arial"/>
                        <a:ea typeface="Arial"/>
                        <a:cs typeface="Arial"/>
                        <a:sym typeface="Arial"/>
                      </a:endParaRPr>
                    </a:p>
                  </a:txBody>
                  <a:tcPr>
                    <a:solidFill>
                      <a:schemeClr val="tx2"/>
                    </a:solidFill>
                  </a:tcPr>
                </a:tc>
                <a:extLst>
                  <a:ext uri="{0D108BD9-81ED-4DB2-BD59-A6C34878D82A}">
                    <a16:rowId xmlns:a16="http://schemas.microsoft.com/office/drawing/2014/main" val="421945966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398352792"/>
              </p:ext>
            </p:extLst>
          </p:nvPr>
        </p:nvGraphicFramePr>
        <p:xfrm>
          <a:off x="74061" y="3922730"/>
          <a:ext cx="8226423" cy="640080"/>
        </p:xfrm>
        <a:graphic>
          <a:graphicData uri="http://schemas.openxmlformats.org/drawingml/2006/table">
            <a:tbl>
              <a:tblPr firstRow="1" bandRow="1">
                <a:tableStyleId>{025D08E4-4CB9-4A25-91DF-C19B82DA8EF8}</a:tableStyleId>
              </a:tblPr>
              <a:tblGrid>
                <a:gridCol w="1747651">
                  <a:extLst>
                    <a:ext uri="{9D8B030D-6E8A-4147-A177-3AD203B41FA5}">
                      <a16:colId xmlns:a16="http://schemas.microsoft.com/office/drawing/2014/main" val="2414205293"/>
                    </a:ext>
                  </a:extLst>
                </a:gridCol>
                <a:gridCol w="3473302">
                  <a:extLst>
                    <a:ext uri="{9D8B030D-6E8A-4147-A177-3AD203B41FA5}">
                      <a16:colId xmlns:a16="http://schemas.microsoft.com/office/drawing/2014/main" val="258710495"/>
                    </a:ext>
                  </a:extLst>
                </a:gridCol>
                <a:gridCol w="3005470">
                  <a:extLst>
                    <a:ext uri="{9D8B030D-6E8A-4147-A177-3AD203B41FA5}">
                      <a16:colId xmlns:a16="http://schemas.microsoft.com/office/drawing/2014/main" val="3744713846"/>
                    </a:ext>
                  </a:extLst>
                </a:gridCol>
              </a:tblGrid>
              <a:tr h="519294">
                <a:tc>
                  <a:txBody>
                    <a:bodyPr/>
                    <a:lstStyle/>
                    <a:p>
                      <a:r>
                        <a:rPr lang="en-IN" sz="1200" b="0" i="0" u="none" strike="noStrike" cap="none" baseline="0" dirty="0" smtClean="0">
                          <a:solidFill>
                            <a:srgbClr val="000000"/>
                          </a:solidFill>
                          <a:latin typeface="Arial"/>
                          <a:ea typeface="Arial"/>
                          <a:cs typeface="Arial"/>
                          <a:sym typeface="Arial"/>
                        </a:rPr>
                        <a:t>Recognition of contract revenue</a:t>
                      </a:r>
                      <a:endParaRPr lang="en-IN" sz="1200" dirty="0"/>
                    </a:p>
                  </a:txBody>
                  <a:tcPr/>
                </a:tc>
                <a:tc>
                  <a:txBody>
                    <a:bodyPr/>
                    <a:lstStyle/>
                    <a:p>
                      <a:pPr algn="just"/>
                      <a:r>
                        <a:rPr lang="en-US" sz="1200" dirty="0" smtClean="0"/>
                        <a:t>Contract revenue is</a:t>
                      </a:r>
                      <a:r>
                        <a:rPr lang="en-US" sz="1200" baseline="0" dirty="0" smtClean="0"/>
                        <a:t> to recognized when there is a </a:t>
                      </a:r>
                      <a:r>
                        <a:rPr lang="en-US" sz="1200" b="1" baseline="0" dirty="0" smtClean="0"/>
                        <a:t>reasonable certainty of its ultimate collection</a:t>
                      </a:r>
                      <a:endParaRPr lang="en-US" sz="1200" b="1" dirty="0" smtClean="0"/>
                    </a:p>
                  </a:txBody>
                  <a:tcPr/>
                </a:tc>
                <a:tc>
                  <a:txBody>
                    <a:bodyPr/>
                    <a:lstStyle/>
                    <a:p>
                      <a:pPr algn="just"/>
                      <a:r>
                        <a:rPr lang="en-US" sz="1200" dirty="0" smtClean="0"/>
                        <a:t>Contract revenue is to be recognized if it is </a:t>
                      </a:r>
                      <a:r>
                        <a:rPr lang="en-US" sz="1200" b="1" dirty="0" smtClean="0"/>
                        <a:t>possible to reliably estimate the outcome </a:t>
                      </a:r>
                      <a:r>
                        <a:rPr lang="en-US" sz="1200" dirty="0" smtClean="0"/>
                        <a:t>of a contract</a:t>
                      </a:r>
                    </a:p>
                  </a:txBody>
                  <a:tcPr/>
                </a:tc>
                <a:extLst>
                  <a:ext uri="{0D108BD9-81ED-4DB2-BD59-A6C34878D82A}">
                    <a16:rowId xmlns:a16="http://schemas.microsoft.com/office/drawing/2014/main" val="3258772209"/>
                  </a:ext>
                </a:extLst>
              </a:tr>
            </a:tbl>
          </a:graphicData>
        </a:graphic>
      </p:graphicFrame>
    </p:spTree>
    <p:extLst>
      <p:ext uri="{BB962C8B-B14F-4D97-AF65-F5344CB8AC3E}">
        <p14:creationId xmlns:p14="http://schemas.microsoft.com/office/powerpoint/2010/main" val="87899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ICDS - III Vs AS - 7</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grpSp>
        <p:nvGrpSpPr>
          <p:cNvPr id="5" name="Google Shape;239;p16"/>
          <p:cNvGrpSpPr/>
          <p:nvPr/>
        </p:nvGrpSpPr>
        <p:grpSpPr>
          <a:xfrm>
            <a:off x="282216" y="590918"/>
            <a:ext cx="369505" cy="369505"/>
            <a:chOff x="2594050" y="1631825"/>
            <a:chExt cx="439625" cy="439625"/>
          </a:xfrm>
        </p:grpSpPr>
        <p:sp>
          <p:nvSpPr>
            <p:cNvPr id="6"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 Placeholder 2"/>
          <p:cNvSpPr>
            <a:spLocks noGrp="1"/>
          </p:cNvSpPr>
          <p:nvPr>
            <p:ph type="body" idx="1"/>
          </p:nvPr>
        </p:nvSpPr>
        <p:spPr>
          <a:xfrm>
            <a:off x="814275" y="1327350"/>
            <a:ext cx="7436590" cy="3145500"/>
          </a:xfrm>
        </p:spPr>
        <p:txBody>
          <a:bodyPr/>
          <a:lstStyle/>
          <a:p>
            <a:endParaRPr lang="en-US" i="1" dirty="0" smtClean="0"/>
          </a:p>
          <a:p>
            <a:endParaRPr lang="en-US" i="1" dirty="0"/>
          </a:p>
          <a:p>
            <a:r>
              <a:rPr lang="en-US" sz="1600" i="1" dirty="0" smtClean="0"/>
              <a:t>Para  </a:t>
            </a:r>
            <a:r>
              <a:rPr lang="en-US" sz="1600" i="1" dirty="0"/>
              <a:t>20</a:t>
            </a:r>
            <a:r>
              <a:rPr lang="en-US" sz="1600" i="1" dirty="0" smtClean="0"/>
              <a:t>.- </a:t>
            </a:r>
            <a:r>
              <a:rPr lang="en-US" sz="1600" i="1" dirty="0"/>
              <a:t>During the early stages of a contract, where the outcome of the contract cannot be estimated reliably contract revenue is </a:t>
            </a:r>
            <a:r>
              <a:rPr lang="en-US" sz="1600" i="1" dirty="0" err="1"/>
              <a:t>recognised</a:t>
            </a:r>
            <a:r>
              <a:rPr lang="en-US" sz="1600" i="1" dirty="0"/>
              <a:t> only to the extent of costs incurred. The early stage of a contract shall not extend beyond 25 % of the stage of </a:t>
            </a:r>
            <a:r>
              <a:rPr lang="en-US" sz="1600" i="1" dirty="0" smtClean="0"/>
              <a:t>completion</a:t>
            </a:r>
          </a:p>
          <a:p>
            <a:pPr marL="76200" indent="0">
              <a:buNone/>
            </a:pPr>
            <a:endParaRPr lang="en-US" sz="1600" i="1" dirty="0" smtClean="0"/>
          </a:p>
          <a:p>
            <a:pPr marL="76200" indent="0">
              <a:buNone/>
            </a:pPr>
            <a:r>
              <a:rPr lang="en-US" sz="1600" i="1" dirty="0" smtClean="0"/>
              <a:t>Profit recognition to start post 25% stage is completed which is not in line with AS-7.  </a:t>
            </a:r>
          </a:p>
          <a:p>
            <a:pPr marL="76200" indent="0">
              <a:buNone/>
            </a:pPr>
            <a:endParaRPr lang="en-US" sz="1600" i="1" dirty="0"/>
          </a:p>
          <a:p>
            <a:pPr marL="76200" indent="0">
              <a:buNone/>
            </a:pPr>
            <a:r>
              <a:rPr lang="en-US" sz="1600" i="1" dirty="0" smtClean="0"/>
              <a:t> </a:t>
            </a:r>
            <a:endParaRPr lang="en-US" sz="1600" i="1" dirty="0"/>
          </a:p>
        </p:txBody>
      </p:sp>
    </p:spTree>
    <p:extLst>
      <p:ext uri="{BB962C8B-B14F-4D97-AF65-F5344CB8AC3E}">
        <p14:creationId xmlns:p14="http://schemas.microsoft.com/office/powerpoint/2010/main" val="3206842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a:t>LIST OF AS Applicable </a:t>
            </a:r>
            <a:r>
              <a:rPr lang="en-US" sz="1200" dirty="0" err="1"/>
              <a:t>wef</a:t>
            </a:r>
            <a:r>
              <a:rPr lang="en-US" sz="1200" dirty="0"/>
              <a:t>. 1/4/2020 of  Non Company entities -Criteria for classification of Non-company entities for applicability of Accounting Standards (ICAI council 400</a:t>
            </a:r>
            <a:r>
              <a:rPr lang="en-US" sz="1200" baseline="30000" dirty="0"/>
              <a:t>th</a:t>
            </a:r>
            <a:r>
              <a:rPr lang="en-US" sz="1200" dirty="0"/>
              <a:t> meeting 18-19</a:t>
            </a:r>
            <a:r>
              <a:rPr lang="en-US" sz="1200" baseline="30000" dirty="0"/>
              <a:t>th</a:t>
            </a:r>
            <a:r>
              <a:rPr lang="en-US" sz="1200" dirty="0"/>
              <a:t> March 2021)</a:t>
            </a:r>
            <a:r>
              <a:rPr lang="en-IN" sz="1200" dirty="0"/>
              <a:t/>
            </a:r>
            <a:br>
              <a:rPr lang="en-IN" sz="1200" dirty="0"/>
            </a:br>
            <a:endParaRPr lang="en-US" sz="1200" dirty="0"/>
          </a:p>
        </p:txBody>
      </p:sp>
      <p:sp>
        <p:nvSpPr>
          <p:cNvPr id="3" name="Text Placeholder 2"/>
          <p:cNvSpPr>
            <a:spLocks noGrp="1"/>
          </p:cNvSpPr>
          <p:nvPr>
            <p:ph type="body" idx="1"/>
          </p:nvPr>
        </p:nvSpPr>
        <p:spPr>
          <a:xfrm>
            <a:off x="814275" y="1327350"/>
            <a:ext cx="8046190" cy="3145500"/>
          </a:xfrm>
        </p:spPr>
        <p:txBody>
          <a:bodyPr/>
          <a:lstStyle/>
          <a:p>
            <a:endParaRPr lang="en-US" sz="1200" dirty="0" smtClean="0">
              <a:solidFill>
                <a:schemeClr val="tx1"/>
              </a:solidFill>
            </a:endParaRPr>
          </a:p>
          <a:p>
            <a:r>
              <a:rPr lang="en-US" sz="1200" dirty="0" smtClean="0">
                <a:solidFill>
                  <a:schemeClr val="tx1"/>
                </a:solidFill>
              </a:rPr>
              <a:t>The applicability </a:t>
            </a:r>
            <a:r>
              <a:rPr lang="en-US" sz="1200" dirty="0">
                <a:solidFill>
                  <a:schemeClr val="tx1"/>
                </a:solidFill>
              </a:rPr>
              <a:t>of Accounting Standards issued by The </a:t>
            </a:r>
            <a:r>
              <a:rPr lang="en-US" sz="1200" dirty="0" smtClean="0">
                <a:solidFill>
                  <a:schemeClr val="tx1"/>
                </a:solidFill>
              </a:rPr>
              <a:t>ICAI  </a:t>
            </a:r>
            <a:r>
              <a:rPr lang="en-US" sz="1200" dirty="0">
                <a:solidFill>
                  <a:schemeClr val="tx1"/>
                </a:solidFill>
              </a:rPr>
              <a:t>to Non-company </a:t>
            </a:r>
            <a:r>
              <a:rPr lang="en-US" sz="1200" dirty="0" smtClean="0">
                <a:solidFill>
                  <a:schemeClr val="tx1"/>
                </a:solidFill>
              </a:rPr>
              <a:t>entities </a:t>
            </a:r>
            <a:r>
              <a:rPr lang="en-US" sz="1200" dirty="0">
                <a:solidFill>
                  <a:schemeClr val="tx1"/>
                </a:solidFill>
              </a:rPr>
              <a:t>(Enterprises</a:t>
            </a:r>
            <a:r>
              <a:rPr lang="en-US" sz="1200" dirty="0" smtClean="0">
                <a:solidFill>
                  <a:schemeClr val="tx1"/>
                </a:solidFill>
              </a:rPr>
              <a:t>) </a:t>
            </a:r>
            <a:r>
              <a:rPr lang="en-US" sz="1200" dirty="0">
                <a:solidFill>
                  <a:schemeClr val="tx1"/>
                </a:solidFill>
              </a:rPr>
              <a:t>shall come into effect in respect of accounting periods commencing on or after April 1, </a:t>
            </a:r>
            <a:r>
              <a:rPr lang="en-US" sz="1200" dirty="0" smtClean="0">
                <a:solidFill>
                  <a:schemeClr val="tx1"/>
                </a:solidFill>
              </a:rPr>
              <a:t>2020</a:t>
            </a:r>
          </a:p>
          <a:p>
            <a:endParaRPr lang="en-US" sz="1200" dirty="0">
              <a:solidFill>
                <a:schemeClr val="tx1"/>
              </a:solidFill>
            </a:endParaRPr>
          </a:p>
          <a:p>
            <a:r>
              <a:rPr lang="en-US" sz="1200" dirty="0"/>
              <a:t>The changes arising from this Announcement will be incorporated in the Accounting Standards while publishing the updated Compendium of Accounting Standards.</a:t>
            </a:r>
            <a:endParaRPr lang="en-US" sz="1200" dirty="0" smtClean="0">
              <a:solidFill>
                <a:schemeClr val="tx1"/>
              </a:solidFill>
            </a:endParaRPr>
          </a:p>
          <a:p>
            <a:pPr marL="76200" indent="0">
              <a:buNone/>
            </a:pPr>
            <a:endParaRPr lang="en-US" sz="1200" dirty="0" smtClean="0"/>
          </a:p>
          <a:p>
            <a:r>
              <a:rPr lang="en-US" sz="1200" dirty="0" smtClean="0"/>
              <a:t>Non-company </a:t>
            </a:r>
            <a:r>
              <a:rPr lang="en-US" sz="1200" dirty="0"/>
              <a:t>entities are classified into four categories, viz., Level I, Level II, Level III and </a:t>
            </a:r>
            <a:r>
              <a:rPr lang="en-US" sz="1200" b="1" dirty="0" smtClean="0">
                <a:hlinkClick r:id="rId2" tooltip="Micro, Small and Medium size entities"/>
              </a:rPr>
              <a:t>entities</a:t>
            </a:r>
            <a:r>
              <a:rPr lang="en-US" sz="1200" dirty="0">
                <a:hlinkClick r:id="rId2" tooltip="Micro, Small and Medium size entities"/>
              </a:rPr>
              <a:t> </a:t>
            </a:r>
            <a:r>
              <a:rPr lang="en-US" sz="1200" dirty="0"/>
              <a:t>(MSMEs</a:t>
            </a:r>
            <a:r>
              <a:rPr lang="en-US" sz="1200" dirty="0" smtClean="0"/>
              <a:t>).</a:t>
            </a:r>
          </a:p>
          <a:p>
            <a:endParaRPr lang="en-US" sz="1200" dirty="0"/>
          </a:p>
          <a:p>
            <a:endParaRPr lang="en-US" sz="1200" dirty="0" smtClean="0"/>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1505135325"/>
              </p:ext>
            </p:extLst>
          </p:nvPr>
        </p:nvGraphicFramePr>
        <p:xfrm>
          <a:off x="1231378" y="3088312"/>
          <a:ext cx="5807376" cy="1548188"/>
        </p:xfrm>
        <a:graphic>
          <a:graphicData uri="http://schemas.openxmlformats.org/drawingml/2006/table">
            <a:tbl>
              <a:tblPr firstRow="1" bandRow="1">
                <a:tableStyleId>{025D08E4-4CB9-4A25-91DF-C19B82DA8EF8}</a:tableStyleId>
              </a:tblPr>
              <a:tblGrid>
                <a:gridCol w="2863611">
                  <a:extLst>
                    <a:ext uri="{9D8B030D-6E8A-4147-A177-3AD203B41FA5}">
                      <a16:colId xmlns:a16="http://schemas.microsoft.com/office/drawing/2014/main" val="3462166232"/>
                    </a:ext>
                  </a:extLst>
                </a:gridCol>
                <a:gridCol w="2943765">
                  <a:extLst>
                    <a:ext uri="{9D8B030D-6E8A-4147-A177-3AD203B41FA5}">
                      <a16:colId xmlns:a16="http://schemas.microsoft.com/office/drawing/2014/main" val="3414430471"/>
                    </a:ext>
                  </a:extLst>
                </a:gridCol>
              </a:tblGrid>
              <a:tr h="387047">
                <a:tc>
                  <a:txBody>
                    <a:bodyPr/>
                    <a:lstStyle/>
                    <a:p>
                      <a:r>
                        <a:rPr lang="en-US" sz="1200" dirty="0" smtClean="0"/>
                        <a:t>Level</a:t>
                      </a:r>
                      <a:r>
                        <a:rPr lang="en-US" sz="1200" baseline="0" dirty="0" smtClean="0"/>
                        <a:t> I –Large size entity</a:t>
                      </a:r>
                      <a:endParaRPr lang="en-US" sz="1200" dirty="0"/>
                    </a:p>
                  </a:txBody>
                  <a:tcPr/>
                </a:tc>
                <a:tc>
                  <a:txBody>
                    <a:bodyPr/>
                    <a:lstStyle/>
                    <a:p>
                      <a:r>
                        <a:rPr lang="en-US" sz="1200" b="0" dirty="0" smtClean="0"/>
                        <a:t>Comply all Accounting  Standards</a:t>
                      </a:r>
                      <a:r>
                        <a:rPr lang="en-US" sz="1200" b="0" baseline="0" dirty="0" smtClean="0"/>
                        <a:t> </a:t>
                      </a:r>
                      <a:endParaRPr lang="en-US" sz="1200" b="0" dirty="0"/>
                    </a:p>
                  </a:txBody>
                  <a:tcPr/>
                </a:tc>
                <a:extLst>
                  <a:ext uri="{0D108BD9-81ED-4DB2-BD59-A6C34878D82A}">
                    <a16:rowId xmlns:a16="http://schemas.microsoft.com/office/drawing/2014/main" val="1079413698"/>
                  </a:ext>
                </a:extLst>
              </a:tr>
              <a:tr h="387047">
                <a:tc>
                  <a:txBody>
                    <a:bodyPr/>
                    <a:lstStyle/>
                    <a:p>
                      <a:r>
                        <a:rPr lang="en-US" sz="1200" dirty="0" smtClean="0"/>
                        <a:t>Level</a:t>
                      </a:r>
                      <a:r>
                        <a:rPr lang="en-US" sz="1200" baseline="0" dirty="0" smtClean="0"/>
                        <a:t> II - </a:t>
                      </a:r>
                      <a:r>
                        <a:rPr lang="en-US" sz="1200" dirty="0" smtClean="0"/>
                        <a:t>Medium size entitles </a:t>
                      </a:r>
                      <a:endParaRPr lang="en-US" sz="1200" dirty="0"/>
                    </a:p>
                  </a:txBody>
                  <a:tcPr/>
                </a:tc>
                <a:tc rowSpan="3">
                  <a:txBody>
                    <a:bodyPr/>
                    <a:lstStyle/>
                    <a:p>
                      <a:endParaRPr lang="en-US" sz="1200" b="0" dirty="0" smtClean="0"/>
                    </a:p>
                    <a:p>
                      <a:r>
                        <a:rPr lang="en-US" sz="1200" b="0" dirty="0" smtClean="0"/>
                        <a:t>Certain Exemptions/ Relaxations</a:t>
                      </a:r>
                      <a:r>
                        <a:rPr lang="en-US" sz="1200" b="0" baseline="0" dirty="0" smtClean="0"/>
                        <a:t> provided in Accounting standards. </a:t>
                      </a:r>
                      <a:endParaRPr lang="en-US" sz="1200" b="0" dirty="0"/>
                    </a:p>
                  </a:txBody>
                  <a:tcPr/>
                </a:tc>
                <a:extLst>
                  <a:ext uri="{0D108BD9-81ED-4DB2-BD59-A6C34878D82A}">
                    <a16:rowId xmlns:a16="http://schemas.microsoft.com/office/drawing/2014/main" val="2780302224"/>
                  </a:ext>
                </a:extLst>
              </a:tr>
              <a:tr h="387047">
                <a:tc>
                  <a:txBody>
                    <a:bodyPr/>
                    <a:lstStyle/>
                    <a:p>
                      <a:r>
                        <a:rPr lang="en-US" sz="1200" dirty="0" smtClean="0"/>
                        <a:t>Level</a:t>
                      </a:r>
                      <a:r>
                        <a:rPr lang="en-US" sz="1200" baseline="0" dirty="0" smtClean="0"/>
                        <a:t> III - </a:t>
                      </a:r>
                      <a:r>
                        <a:rPr lang="en-US" sz="1200" dirty="0" smtClean="0"/>
                        <a:t>Small size entities- </a:t>
                      </a:r>
                      <a:endParaRPr lang="en-US" sz="1200" dirty="0"/>
                    </a:p>
                  </a:txBody>
                  <a:tcPr/>
                </a:tc>
                <a:tc vMerge="1">
                  <a:txBody>
                    <a:bodyPr/>
                    <a:lstStyle/>
                    <a:p>
                      <a:endParaRPr lang="en-US" sz="1200" dirty="0"/>
                    </a:p>
                  </a:txBody>
                  <a:tcPr/>
                </a:tc>
                <a:extLst>
                  <a:ext uri="{0D108BD9-81ED-4DB2-BD59-A6C34878D82A}">
                    <a16:rowId xmlns:a16="http://schemas.microsoft.com/office/drawing/2014/main" val="3516772098"/>
                  </a:ext>
                </a:extLst>
              </a:tr>
              <a:tr h="387047">
                <a:tc>
                  <a:txBody>
                    <a:bodyPr/>
                    <a:lstStyle/>
                    <a:p>
                      <a:r>
                        <a:rPr lang="en-US" sz="1200" dirty="0" smtClean="0"/>
                        <a:t>Level</a:t>
                      </a:r>
                      <a:r>
                        <a:rPr lang="en-US" sz="1200" baseline="0" dirty="0" smtClean="0"/>
                        <a:t> IV - </a:t>
                      </a:r>
                      <a:r>
                        <a:rPr lang="en-US" sz="1200" dirty="0" smtClean="0"/>
                        <a:t>Micro</a:t>
                      </a:r>
                      <a:r>
                        <a:rPr lang="en-US" sz="1200" baseline="0" dirty="0" smtClean="0"/>
                        <a:t> size entities </a:t>
                      </a:r>
                      <a:endParaRPr lang="en-US" sz="1200" dirty="0"/>
                    </a:p>
                  </a:txBody>
                  <a:tcPr/>
                </a:tc>
                <a:tc vMerge="1">
                  <a:txBody>
                    <a:bodyPr/>
                    <a:lstStyle/>
                    <a:p>
                      <a:endParaRPr lang="en-US" sz="1200" dirty="0"/>
                    </a:p>
                  </a:txBody>
                  <a:tcPr/>
                </a:tc>
                <a:extLst>
                  <a:ext uri="{0D108BD9-81ED-4DB2-BD59-A6C34878D82A}">
                    <a16:rowId xmlns:a16="http://schemas.microsoft.com/office/drawing/2014/main" val="2009731797"/>
                  </a:ext>
                </a:extLst>
              </a:tr>
            </a:tbl>
          </a:graphicData>
        </a:graphic>
      </p:graphicFrame>
    </p:spTree>
    <p:extLst>
      <p:ext uri="{BB962C8B-B14F-4D97-AF65-F5344CB8AC3E}">
        <p14:creationId xmlns:p14="http://schemas.microsoft.com/office/powerpoint/2010/main" val="33296317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ICDS - III Vs AS - 7</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grpSp>
        <p:nvGrpSpPr>
          <p:cNvPr id="5" name="Google Shape;239;p16"/>
          <p:cNvGrpSpPr/>
          <p:nvPr/>
        </p:nvGrpSpPr>
        <p:grpSpPr>
          <a:xfrm>
            <a:off x="282216" y="590918"/>
            <a:ext cx="369505" cy="369505"/>
            <a:chOff x="2594050" y="1631825"/>
            <a:chExt cx="439625" cy="439625"/>
          </a:xfrm>
        </p:grpSpPr>
        <p:sp>
          <p:nvSpPr>
            <p:cNvPr id="6"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1" name="Table 10"/>
          <p:cNvGraphicFramePr>
            <a:graphicFrameLocks noGrp="1"/>
          </p:cNvGraphicFramePr>
          <p:nvPr>
            <p:extLst>
              <p:ext uri="{D42A27DB-BD31-4B8C-83A1-F6EECF244321}">
                <p14:modId xmlns:p14="http://schemas.microsoft.com/office/powerpoint/2010/main" val="530658426"/>
              </p:ext>
            </p:extLst>
          </p:nvPr>
        </p:nvGraphicFramePr>
        <p:xfrm>
          <a:off x="74061" y="1430683"/>
          <a:ext cx="7159363" cy="3072345"/>
        </p:xfrm>
        <a:graphic>
          <a:graphicData uri="http://schemas.openxmlformats.org/drawingml/2006/table">
            <a:tbl>
              <a:tblPr firstRow="1" bandRow="1">
                <a:tableStyleId>{025D08E4-4CB9-4A25-91DF-C19B82DA8EF8}</a:tableStyleId>
              </a:tblPr>
              <a:tblGrid>
                <a:gridCol w="1554017">
                  <a:extLst>
                    <a:ext uri="{9D8B030D-6E8A-4147-A177-3AD203B41FA5}">
                      <a16:colId xmlns:a16="http://schemas.microsoft.com/office/drawing/2014/main" val="1127618314"/>
                    </a:ext>
                  </a:extLst>
                </a:gridCol>
                <a:gridCol w="2713463">
                  <a:extLst>
                    <a:ext uri="{9D8B030D-6E8A-4147-A177-3AD203B41FA5}">
                      <a16:colId xmlns:a16="http://schemas.microsoft.com/office/drawing/2014/main" val="492385447"/>
                    </a:ext>
                  </a:extLst>
                </a:gridCol>
                <a:gridCol w="2891883">
                  <a:extLst>
                    <a:ext uri="{9D8B030D-6E8A-4147-A177-3AD203B41FA5}">
                      <a16:colId xmlns:a16="http://schemas.microsoft.com/office/drawing/2014/main" val="2691718206"/>
                    </a:ext>
                  </a:extLst>
                </a:gridCol>
              </a:tblGrid>
              <a:tr h="461250">
                <a:tc>
                  <a:txBody>
                    <a:bodyPr/>
                    <a:lstStyle/>
                    <a:p>
                      <a:pPr algn="ctr"/>
                      <a:r>
                        <a:rPr lang="en-IN" sz="1400" b="1" i="0" u="none" strike="noStrike" cap="none" baseline="0" dirty="0" smtClean="0">
                          <a:solidFill>
                            <a:srgbClr val="000000"/>
                          </a:solidFill>
                          <a:latin typeface="Arial"/>
                          <a:ea typeface="Arial"/>
                          <a:cs typeface="Arial"/>
                          <a:sym typeface="Arial"/>
                        </a:rPr>
                        <a:t>Points of</a:t>
                      </a:r>
                    </a:p>
                    <a:p>
                      <a:pPr algn="ctr"/>
                      <a:r>
                        <a:rPr lang="en-IN" sz="1400" b="1" i="0" u="none" strike="noStrike" cap="none" baseline="0" dirty="0" smtClean="0">
                          <a:solidFill>
                            <a:srgbClr val="000000"/>
                          </a:solidFill>
                          <a:latin typeface="Arial"/>
                          <a:ea typeface="Arial"/>
                          <a:cs typeface="Arial"/>
                          <a:sym typeface="Arial"/>
                        </a:rPr>
                        <a:t>Comparison</a:t>
                      </a:r>
                    </a:p>
                  </a:txBody>
                  <a:tcPr>
                    <a:solidFill>
                      <a:schemeClr val="accent3">
                        <a:lumMod val="40000"/>
                        <a:lumOff val="60000"/>
                      </a:schemeClr>
                    </a:solidFill>
                  </a:tcPr>
                </a:tc>
                <a:tc>
                  <a:txBody>
                    <a:bodyPr/>
                    <a:lstStyle/>
                    <a:p>
                      <a:pPr algn="ctr"/>
                      <a:r>
                        <a:rPr lang="en-US" b="1" dirty="0" smtClean="0"/>
                        <a:t>ICDS</a:t>
                      </a:r>
                      <a:r>
                        <a:rPr lang="en-US" b="1" baseline="0" dirty="0" smtClean="0"/>
                        <a:t> III</a:t>
                      </a:r>
                      <a:endParaRPr lang="en-IN" b="1" dirty="0"/>
                    </a:p>
                  </a:txBody>
                  <a:tcPr>
                    <a:solidFill>
                      <a:schemeClr val="accent3">
                        <a:lumMod val="40000"/>
                        <a:lumOff val="60000"/>
                      </a:schemeClr>
                    </a:solidFill>
                  </a:tcPr>
                </a:tc>
                <a:tc>
                  <a:txBody>
                    <a:bodyPr/>
                    <a:lstStyle/>
                    <a:p>
                      <a:pPr algn="ctr"/>
                      <a:r>
                        <a:rPr lang="en-US" b="1" dirty="0" smtClean="0"/>
                        <a:t>AS 7</a:t>
                      </a:r>
                      <a:endParaRPr lang="en-IN" b="1" dirty="0"/>
                    </a:p>
                  </a:txBody>
                  <a:tcPr>
                    <a:solidFill>
                      <a:schemeClr val="accent3">
                        <a:lumMod val="40000"/>
                        <a:lumOff val="60000"/>
                      </a:schemeClr>
                    </a:solidFill>
                  </a:tcPr>
                </a:tc>
                <a:extLst>
                  <a:ext uri="{0D108BD9-81ED-4DB2-BD59-A6C34878D82A}">
                    <a16:rowId xmlns:a16="http://schemas.microsoft.com/office/drawing/2014/main" val="3417812728"/>
                  </a:ext>
                </a:extLst>
              </a:tr>
              <a:tr h="519294">
                <a:tc>
                  <a:txBody>
                    <a:bodyPr/>
                    <a:lstStyle/>
                    <a:p>
                      <a:r>
                        <a:rPr lang="en-IN" sz="1200" b="0" i="0" u="none" strike="noStrike" cap="none" baseline="0" dirty="0" smtClean="0">
                          <a:solidFill>
                            <a:srgbClr val="000000"/>
                          </a:solidFill>
                          <a:latin typeface="Arial"/>
                          <a:ea typeface="Arial"/>
                          <a:cs typeface="Arial"/>
                          <a:sym typeface="Arial"/>
                        </a:rPr>
                        <a:t>Recognition of expected losses</a:t>
                      </a:r>
                      <a:endParaRPr lang="en-IN" sz="1200" dirty="0"/>
                    </a:p>
                  </a:txBody>
                  <a:tcPr/>
                </a:tc>
                <a:tc>
                  <a:txBody>
                    <a:bodyPr/>
                    <a:lstStyle/>
                    <a:p>
                      <a:pPr algn="just"/>
                      <a:r>
                        <a:rPr lang="en-US" sz="1200" dirty="0" smtClean="0"/>
                        <a:t>Expected losses are recognized in </a:t>
                      </a:r>
                      <a:r>
                        <a:rPr lang="en-US" sz="1200" b="1" dirty="0" smtClean="0"/>
                        <a:t>proportion of percentage</a:t>
                      </a:r>
                      <a:r>
                        <a:rPr lang="en-US" sz="1200" b="1" baseline="0" dirty="0" smtClean="0"/>
                        <a:t> of completion</a:t>
                      </a:r>
                      <a:endParaRPr lang="en-US" sz="1200" b="1" dirty="0" smtClean="0"/>
                    </a:p>
                  </a:txBody>
                  <a:tcPr/>
                </a:tc>
                <a:tc>
                  <a:txBody>
                    <a:bodyPr/>
                    <a:lstStyle/>
                    <a:p>
                      <a:pPr algn="just"/>
                      <a:r>
                        <a:rPr lang="en-US" sz="1200" dirty="0" smtClean="0"/>
                        <a:t>Expected losses are </a:t>
                      </a:r>
                      <a:r>
                        <a:rPr lang="en-US" sz="1200" b="1" dirty="0" smtClean="0"/>
                        <a:t>recognized in full</a:t>
                      </a:r>
                    </a:p>
                  </a:txBody>
                  <a:tcPr/>
                </a:tc>
                <a:extLst>
                  <a:ext uri="{0D108BD9-81ED-4DB2-BD59-A6C34878D82A}">
                    <a16:rowId xmlns:a16="http://schemas.microsoft.com/office/drawing/2014/main" val="2766569958"/>
                  </a:ext>
                </a:extLst>
              </a:tr>
              <a:tr h="830463">
                <a:tc>
                  <a:txBody>
                    <a:bodyPr/>
                    <a:lstStyle/>
                    <a:p>
                      <a:r>
                        <a:rPr lang="en-US" sz="1200" b="0" i="0" u="none" strike="noStrike" cap="none" baseline="0" dirty="0" smtClean="0">
                          <a:solidFill>
                            <a:srgbClr val="000000"/>
                          </a:solidFill>
                          <a:latin typeface="Arial"/>
                          <a:cs typeface="Arial"/>
                          <a:sym typeface="Arial"/>
                        </a:rPr>
                        <a:t>Reversal of contract revenue</a:t>
                      </a:r>
                      <a:endParaRPr lang="en-IN" sz="1200" dirty="0"/>
                    </a:p>
                  </a:txBody>
                  <a:tcPr>
                    <a:solidFill>
                      <a:schemeClr val="accent3">
                        <a:lumMod val="40000"/>
                        <a:lumOff val="60000"/>
                      </a:schemeClr>
                    </a:solidFill>
                  </a:tcPr>
                </a:tc>
                <a:tc>
                  <a:txBody>
                    <a:bodyPr/>
                    <a:lstStyle/>
                    <a:p>
                      <a:r>
                        <a:rPr lang="en-IN" sz="1200" b="0" i="0" u="none" strike="noStrike" cap="none" baseline="0" dirty="0" smtClean="0">
                          <a:solidFill>
                            <a:srgbClr val="000000"/>
                          </a:solidFill>
                          <a:latin typeface="Arial"/>
                          <a:ea typeface="Arial"/>
                          <a:cs typeface="Arial"/>
                          <a:sym typeface="Arial"/>
                        </a:rPr>
                        <a:t>The same shall be recognised as an expense and not as an adjustment of the amount of contract revenue</a:t>
                      </a:r>
                    </a:p>
                  </a:txBody>
                  <a:tcPr>
                    <a:solidFill>
                      <a:schemeClr val="accent3">
                        <a:lumMod val="40000"/>
                        <a:lumOff val="60000"/>
                      </a:schemeClr>
                    </a:solidFill>
                  </a:tcPr>
                </a:tc>
                <a:tc>
                  <a:txBody>
                    <a:bodyPr/>
                    <a:lstStyle/>
                    <a:p>
                      <a:pPr marL="0" indent="0">
                        <a:buNone/>
                        <a:tabLst/>
                      </a:pPr>
                      <a:r>
                        <a:rPr lang="en-IN" sz="1200" b="0" i="0" u="none" strike="noStrike" cap="none" baseline="0" dirty="0" smtClean="0">
                          <a:solidFill>
                            <a:srgbClr val="000000"/>
                          </a:solidFill>
                          <a:latin typeface="Arial"/>
                          <a:ea typeface="Arial"/>
                          <a:cs typeface="Arial"/>
                          <a:sym typeface="Arial"/>
                        </a:rPr>
                        <a:t>Not discussed</a:t>
                      </a:r>
                    </a:p>
                  </a:txBody>
                  <a:tcPr>
                    <a:solidFill>
                      <a:schemeClr val="accent3">
                        <a:lumMod val="40000"/>
                        <a:lumOff val="60000"/>
                      </a:schemeClr>
                    </a:solidFill>
                  </a:tcPr>
                </a:tc>
                <a:extLst>
                  <a:ext uri="{0D108BD9-81ED-4DB2-BD59-A6C34878D82A}">
                    <a16:rowId xmlns:a16="http://schemas.microsoft.com/office/drawing/2014/main" val="1606924379"/>
                  </a:ext>
                </a:extLst>
              </a:tr>
              <a:tr h="1083642">
                <a:tc>
                  <a:txBody>
                    <a:bodyPr/>
                    <a:lstStyle/>
                    <a:p>
                      <a:r>
                        <a:rPr lang="en-IN" sz="1200" b="0" i="0" u="none" strike="noStrike" cap="none" baseline="0" dirty="0" smtClean="0">
                          <a:solidFill>
                            <a:srgbClr val="000000"/>
                          </a:solidFill>
                          <a:latin typeface="Arial"/>
                          <a:ea typeface="Arial"/>
                          <a:cs typeface="Arial"/>
                          <a:sym typeface="Arial"/>
                        </a:rPr>
                        <a:t>Real Estate Developers</a:t>
                      </a:r>
                    </a:p>
                    <a:p>
                      <a:endParaRPr lang="en-IN" sz="1200" b="0" i="0" u="none" strike="noStrike" cap="none" baseline="0" dirty="0" smtClean="0">
                        <a:solidFill>
                          <a:srgbClr val="000000"/>
                        </a:solidFill>
                        <a:latin typeface="Arial"/>
                        <a:ea typeface="Arial"/>
                        <a:cs typeface="Arial"/>
                        <a:sym typeface="Arial"/>
                      </a:endParaRPr>
                    </a:p>
                  </a:txBody>
                  <a:tcPr/>
                </a:tc>
                <a:tc>
                  <a:txBody>
                    <a:bodyPr/>
                    <a:lstStyle/>
                    <a:p>
                      <a:pPr marL="0" indent="0" algn="just">
                        <a:buNone/>
                      </a:pPr>
                      <a:r>
                        <a:rPr lang="en-US" sz="1200" dirty="0" smtClean="0"/>
                        <a:t>Standard does</a:t>
                      </a:r>
                      <a:r>
                        <a:rPr lang="en-US" sz="1200" baseline="0" dirty="0" smtClean="0"/>
                        <a:t> not identify specific applicability to Real Estate Developers or not</a:t>
                      </a:r>
                      <a:endParaRPr lang="en-US" sz="1200" dirty="0" smtClean="0"/>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200" baseline="0" dirty="0" smtClean="0"/>
                        <a:t>Excludes Real Estate Developers, Separate Guidance Note available on same by ICAI</a:t>
                      </a:r>
                      <a:endParaRPr lang="en-US" sz="1200" dirty="0" smtClean="0"/>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IN" sz="1200" b="0" i="0" u="none" strike="noStrike" cap="none" baseline="0" dirty="0" smtClean="0">
                        <a:solidFill>
                          <a:srgbClr val="000000"/>
                        </a:solidFill>
                        <a:latin typeface="Arial"/>
                        <a:ea typeface="Arial"/>
                        <a:cs typeface="Arial"/>
                        <a:sym typeface="Arial"/>
                      </a:endParaRPr>
                    </a:p>
                  </a:txBody>
                  <a:tcPr/>
                </a:tc>
                <a:extLst>
                  <a:ext uri="{0D108BD9-81ED-4DB2-BD59-A6C34878D82A}">
                    <a16:rowId xmlns:a16="http://schemas.microsoft.com/office/drawing/2014/main" val="4219459664"/>
                  </a:ext>
                </a:extLst>
              </a:tr>
            </a:tbl>
          </a:graphicData>
        </a:graphic>
      </p:graphicFrame>
    </p:spTree>
    <p:extLst>
      <p:ext uri="{BB962C8B-B14F-4D97-AF65-F5344CB8AC3E}">
        <p14:creationId xmlns:p14="http://schemas.microsoft.com/office/powerpoint/2010/main" val="36626209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ICDS - III Vs AS - 7</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grpSp>
        <p:nvGrpSpPr>
          <p:cNvPr id="5" name="Google Shape;239;p16"/>
          <p:cNvGrpSpPr/>
          <p:nvPr/>
        </p:nvGrpSpPr>
        <p:grpSpPr>
          <a:xfrm>
            <a:off x="282216" y="590918"/>
            <a:ext cx="369505" cy="369505"/>
            <a:chOff x="2594050" y="1631825"/>
            <a:chExt cx="439625" cy="439625"/>
          </a:xfrm>
        </p:grpSpPr>
        <p:sp>
          <p:nvSpPr>
            <p:cNvPr id="6"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1" name="Table 10"/>
          <p:cNvGraphicFramePr>
            <a:graphicFrameLocks noGrp="1"/>
          </p:cNvGraphicFramePr>
          <p:nvPr>
            <p:extLst>
              <p:ext uri="{D42A27DB-BD31-4B8C-83A1-F6EECF244321}">
                <p14:modId xmlns:p14="http://schemas.microsoft.com/office/powerpoint/2010/main" val="2690982128"/>
              </p:ext>
            </p:extLst>
          </p:nvPr>
        </p:nvGraphicFramePr>
        <p:xfrm>
          <a:off x="74061" y="1430683"/>
          <a:ext cx="8058557" cy="1348623"/>
        </p:xfrm>
        <a:graphic>
          <a:graphicData uri="http://schemas.openxmlformats.org/drawingml/2006/table">
            <a:tbl>
              <a:tblPr firstRow="1" bandRow="1">
                <a:tableStyleId>{025D08E4-4CB9-4A25-91DF-C19B82DA8EF8}</a:tableStyleId>
              </a:tblPr>
              <a:tblGrid>
                <a:gridCol w="1554017">
                  <a:extLst>
                    <a:ext uri="{9D8B030D-6E8A-4147-A177-3AD203B41FA5}">
                      <a16:colId xmlns:a16="http://schemas.microsoft.com/office/drawing/2014/main" val="1127618314"/>
                    </a:ext>
                  </a:extLst>
                </a:gridCol>
                <a:gridCol w="2992413">
                  <a:extLst>
                    <a:ext uri="{9D8B030D-6E8A-4147-A177-3AD203B41FA5}">
                      <a16:colId xmlns:a16="http://schemas.microsoft.com/office/drawing/2014/main" val="492385447"/>
                    </a:ext>
                  </a:extLst>
                </a:gridCol>
                <a:gridCol w="3512127">
                  <a:extLst>
                    <a:ext uri="{9D8B030D-6E8A-4147-A177-3AD203B41FA5}">
                      <a16:colId xmlns:a16="http://schemas.microsoft.com/office/drawing/2014/main" val="2691718206"/>
                    </a:ext>
                  </a:extLst>
                </a:gridCol>
              </a:tblGrid>
              <a:tr h="461250">
                <a:tc>
                  <a:txBody>
                    <a:bodyPr/>
                    <a:lstStyle/>
                    <a:p>
                      <a:pPr algn="ctr"/>
                      <a:r>
                        <a:rPr lang="en-IN" sz="1400" b="1" i="0" u="none" strike="noStrike" cap="none" baseline="0" dirty="0" smtClean="0">
                          <a:solidFill>
                            <a:srgbClr val="000000"/>
                          </a:solidFill>
                          <a:latin typeface="Arial"/>
                          <a:ea typeface="Arial"/>
                          <a:cs typeface="Arial"/>
                          <a:sym typeface="Arial"/>
                        </a:rPr>
                        <a:t>Points of</a:t>
                      </a:r>
                    </a:p>
                    <a:p>
                      <a:pPr algn="ctr"/>
                      <a:r>
                        <a:rPr lang="en-IN" sz="1400" b="1" i="0" u="none" strike="noStrike" cap="none" baseline="0" dirty="0" smtClean="0">
                          <a:solidFill>
                            <a:srgbClr val="000000"/>
                          </a:solidFill>
                          <a:latin typeface="Arial"/>
                          <a:ea typeface="Arial"/>
                          <a:cs typeface="Arial"/>
                          <a:sym typeface="Arial"/>
                        </a:rPr>
                        <a:t>Comparison</a:t>
                      </a:r>
                    </a:p>
                  </a:txBody>
                  <a:tcPr>
                    <a:solidFill>
                      <a:schemeClr val="accent3">
                        <a:lumMod val="40000"/>
                        <a:lumOff val="60000"/>
                      </a:schemeClr>
                    </a:solidFill>
                  </a:tcPr>
                </a:tc>
                <a:tc>
                  <a:txBody>
                    <a:bodyPr/>
                    <a:lstStyle/>
                    <a:p>
                      <a:pPr algn="ctr"/>
                      <a:r>
                        <a:rPr lang="en-US" b="1" dirty="0" smtClean="0"/>
                        <a:t>ICDS</a:t>
                      </a:r>
                      <a:r>
                        <a:rPr lang="en-US" b="1" baseline="0" dirty="0" smtClean="0"/>
                        <a:t> III</a:t>
                      </a:r>
                      <a:endParaRPr lang="en-IN" b="1" dirty="0"/>
                    </a:p>
                  </a:txBody>
                  <a:tcPr>
                    <a:solidFill>
                      <a:schemeClr val="accent3">
                        <a:lumMod val="40000"/>
                        <a:lumOff val="60000"/>
                      </a:schemeClr>
                    </a:solidFill>
                  </a:tcPr>
                </a:tc>
                <a:tc>
                  <a:txBody>
                    <a:bodyPr/>
                    <a:lstStyle/>
                    <a:p>
                      <a:pPr algn="ctr"/>
                      <a:r>
                        <a:rPr lang="en-US" b="1" dirty="0" smtClean="0"/>
                        <a:t>AS 7</a:t>
                      </a:r>
                      <a:endParaRPr lang="en-IN" b="1" dirty="0"/>
                    </a:p>
                  </a:txBody>
                  <a:tcPr>
                    <a:solidFill>
                      <a:schemeClr val="accent3">
                        <a:lumMod val="40000"/>
                        <a:lumOff val="60000"/>
                      </a:schemeClr>
                    </a:solidFill>
                  </a:tcPr>
                </a:tc>
                <a:extLst>
                  <a:ext uri="{0D108BD9-81ED-4DB2-BD59-A6C34878D82A}">
                    <a16:rowId xmlns:a16="http://schemas.microsoft.com/office/drawing/2014/main" val="3417812728"/>
                  </a:ext>
                </a:extLst>
              </a:tr>
              <a:tr h="830463">
                <a:tc>
                  <a:txBody>
                    <a:bodyPr/>
                    <a:lstStyle/>
                    <a:p>
                      <a:r>
                        <a:rPr lang="en-US" sz="1200" b="0" i="0" u="none" strike="noStrike" cap="none" baseline="0" dirty="0" smtClean="0">
                          <a:solidFill>
                            <a:srgbClr val="000000"/>
                          </a:solidFill>
                          <a:latin typeface="Arial"/>
                          <a:cs typeface="Arial"/>
                          <a:sym typeface="Arial"/>
                        </a:rPr>
                        <a:t>Incidental Income</a:t>
                      </a:r>
                      <a:endParaRPr lang="en-IN" sz="1200" dirty="0"/>
                    </a:p>
                  </a:txBody>
                  <a:tcPr>
                    <a:solidFill>
                      <a:schemeClr val="accent3">
                        <a:lumMod val="40000"/>
                        <a:lumOff val="60000"/>
                      </a:schemeClr>
                    </a:solidFill>
                  </a:tcPr>
                </a:tc>
                <a:tc>
                  <a:txBody>
                    <a:bodyPr/>
                    <a:lstStyle/>
                    <a:p>
                      <a:r>
                        <a:rPr lang="en-IN" sz="1200" b="0" i="0" u="none" strike="noStrike" cap="none" baseline="0" dirty="0" smtClean="0">
                          <a:solidFill>
                            <a:srgbClr val="000000"/>
                          </a:solidFill>
                          <a:latin typeface="Arial"/>
                          <a:ea typeface="Arial"/>
                          <a:cs typeface="Arial"/>
                          <a:sym typeface="Arial"/>
                        </a:rPr>
                        <a:t>Contract Cost shall be reduced by an incidental income, not being in the nature of interest, dividend or capital gains</a:t>
                      </a:r>
                    </a:p>
                  </a:txBody>
                  <a:tcPr>
                    <a:solidFill>
                      <a:schemeClr val="accent3">
                        <a:lumMod val="40000"/>
                        <a:lumOff val="60000"/>
                      </a:schemeClr>
                    </a:solidFill>
                  </a:tcPr>
                </a:tc>
                <a:tc>
                  <a:txBody>
                    <a:bodyPr/>
                    <a:lstStyle/>
                    <a:p>
                      <a:pPr marL="0" indent="0">
                        <a:buNone/>
                        <a:tabLst/>
                      </a:pPr>
                      <a:r>
                        <a:rPr lang="en-IN" sz="1200" b="0" i="0" u="none" strike="noStrike" cap="none" baseline="0" dirty="0" smtClean="0">
                          <a:solidFill>
                            <a:srgbClr val="000000"/>
                          </a:solidFill>
                          <a:latin typeface="Arial"/>
                          <a:ea typeface="Arial"/>
                          <a:cs typeface="Arial"/>
                          <a:sym typeface="Arial"/>
                        </a:rPr>
                        <a:t>Costs that relate directly to the specific contract shall reduced by an incidental income that is not included in contract revenue</a:t>
                      </a:r>
                    </a:p>
                  </a:txBody>
                  <a:tcPr>
                    <a:solidFill>
                      <a:schemeClr val="accent3">
                        <a:lumMod val="40000"/>
                        <a:lumOff val="60000"/>
                      </a:schemeClr>
                    </a:solidFill>
                  </a:tcPr>
                </a:tc>
                <a:extLst>
                  <a:ext uri="{0D108BD9-81ED-4DB2-BD59-A6C34878D82A}">
                    <a16:rowId xmlns:a16="http://schemas.microsoft.com/office/drawing/2014/main" val="1606924379"/>
                  </a:ext>
                </a:extLst>
              </a:tr>
            </a:tbl>
          </a:graphicData>
        </a:graphic>
      </p:graphicFrame>
      <p:sp>
        <p:nvSpPr>
          <p:cNvPr id="10" name="Rectangle 9"/>
          <p:cNvSpPr/>
          <p:nvPr/>
        </p:nvSpPr>
        <p:spPr>
          <a:xfrm>
            <a:off x="51477" y="3470123"/>
            <a:ext cx="8642953" cy="307777"/>
          </a:xfrm>
          <a:prstGeom prst="rect">
            <a:avLst/>
          </a:prstGeom>
        </p:spPr>
        <p:txBody>
          <a:bodyPr wrap="square">
            <a:spAutoFit/>
          </a:bodyPr>
          <a:lstStyle/>
          <a:p>
            <a:r>
              <a:rPr lang="en-US" dirty="0" smtClean="0"/>
              <a:t>.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125348912"/>
              </p:ext>
            </p:extLst>
          </p:nvPr>
        </p:nvGraphicFramePr>
        <p:xfrm>
          <a:off x="74061" y="2779306"/>
          <a:ext cx="8037775" cy="640080"/>
        </p:xfrm>
        <a:graphic>
          <a:graphicData uri="http://schemas.openxmlformats.org/drawingml/2006/table">
            <a:tbl>
              <a:tblPr firstRow="1" bandRow="1">
                <a:tableStyleId>{025D08E4-4CB9-4A25-91DF-C19B82DA8EF8}</a:tableStyleId>
              </a:tblPr>
              <a:tblGrid>
                <a:gridCol w="1554017">
                  <a:extLst>
                    <a:ext uri="{9D8B030D-6E8A-4147-A177-3AD203B41FA5}">
                      <a16:colId xmlns:a16="http://schemas.microsoft.com/office/drawing/2014/main" val="49977760"/>
                    </a:ext>
                  </a:extLst>
                </a:gridCol>
                <a:gridCol w="2971631">
                  <a:extLst>
                    <a:ext uri="{9D8B030D-6E8A-4147-A177-3AD203B41FA5}">
                      <a16:colId xmlns:a16="http://schemas.microsoft.com/office/drawing/2014/main" val="2860791036"/>
                    </a:ext>
                  </a:extLst>
                </a:gridCol>
                <a:gridCol w="3512127">
                  <a:extLst>
                    <a:ext uri="{9D8B030D-6E8A-4147-A177-3AD203B41FA5}">
                      <a16:colId xmlns:a16="http://schemas.microsoft.com/office/drawing/2014/main" val="4152855274"/>
                    </a:ext>
                  </a:extLst>
                </a:gridCol>
              </a:tblGrid>
              <a:tr h="0">
                <a:tc>
                  <a:txBody>
                    <a:bodyPr/>
                    <a:lstStyle/>
                    <a:p>
                      <a:r>
                        <a:rPr lang="en-IN" sz="1200" b="0" i="0" u="none" strike="noStrike" cap="none" baseline="0" dirty="0" smtClean="0">
                          <a:solidFill>
                            <a:srgbClr val="000000"/>
                          </a:solidFill>
                          <a:latin typeface="Arial"/>
                          <a:ea typeface="Arial"/>
                          <a:cs typeface="Arial"/>
                          <a:sym typeface="Arial"/>
                        </a:rPr>
                        <a:t>Retention money</a:t>
                      </a:r>
                      <a:endParaRPr lang="en-IN" sz="1200" dirty="0"/>
                    </a:p>
                  </a:txBody>
                  <a:tcPr/>
                </a:tc>
                <a:tc>
                  <a:txBody>
                    <a:bodyPr/>
                    <a:lstStyle/>
                    <a:p>
                      <a:pPr algn="just"/>
                      <a:r>
                        <a:rPr lang="en-US" sz="1200" dirty="0" smtClean="0"/>
                        <a:t>Contract revenue includes</a:t>
                      </a:r>
                      <a:r>
                        <a:rPr lang="en-US" sz="1200" baseline="0" dirty="0" smtClean="0"/>
                        <a:t> </a:t>
                      </a:r>
                      <a:r>
                        <a:rPr lang="en-US" sz="1200" dirty="0" smtClean="0"/>
                        <a:t>the initial amount of revenue agreed in the contract, including retentions</a:t>
                      </a:r>
                    </a:p>
                  </a:txBody>
                  <a:tcPr/>
                </a:tc>
                <a:tc>
                  <a:txBody>
                    <a:bodyPr/>
                    <a:lstStyle/>
                    <a:p>
                      <a:pPr algn="just"/>
                      <a:r>
                        <a:rPr lang="en-IN" sz="1200" b="0" i="0" u="none" strike="noStrike" cap="none" baseline="0" dirty="0" smtClean="0">
                          <a:solidFill>
                            <a:srgbClr val="000000"/>
                          </a:solidFill>
                          <a:latin typeface="Arial"/>
                          <a:ea typeface="Arial"/>
                          <a:cs typeface="Arial"/>
                          <a:sym typeface="Arial"/>
                        </a:rPr>
                        <a:t>Does </a:t>
                      </a:r>
                      <a:r>
                        <a:rPr lang="en-IN" sz="1200" b="1" i="0" u="none" strike="noStrike" cap="none" baseline="0" dirty="0" smtClean="0">
                          <a:solidFill>
                            <a:srgbClr val="000000"/>
                          </a:solidFill>
                          <a:latin typeface="Arial"/>
                          <a:ea typeface="Arial"/>
                          <a:cs typeface="Arial"/>
                          <a:sym typeface="Arial"/>
                        </a:rPr>
                        <a:t>not specifically mention about retention money </a:t>
                      </a:r>
                      <a:r>
                        <a:rPr lang="en-IN" sz="1200" b="0" i="0" u="none" strike="noStrike" cap="none" baseline="0" dirty="0" smtClean="0">
                          <a:solidFill>
                            <a:srgbClr val="000000"/>
                          </a:solidFill>
                          <a:latin typeface="Arial"/>
                          <a:ea typeface="Arial"/>
                          <a:cs typeface="Arial"/>
                          <a:sym typeface="Arial"/>
                        </a:rPr>
                        <a:t>as part of contract revenue</a:t>
                      </a:r>
                      <a:endParaRPr lang="en-IN" sz="1200" dirty="0"/>
                    </a:p>
                  </a:txBody>
                  <a:tcPr/>
                </a:tc>
                <a:extLst>
                  <a:ext uri="{0D108BD9-81ED-4DB2-BD59-A6C34878D82A}">
                    <a16:rowId xmlns:a16="http://schemas.microsoft.com/office/drawing/2014/main" val="2759056"/>
                  </a:ext>
                </a:extLst>
              </a:tr>
            </a:tbl>
          </a:graphicData>
        </a:graphic>
      </p:graphicFrame>
    </p:spTree>
    <p:extLst>
      <p:ext uri="{BB962C8B-B14F-4D97-AF65-F5344CB8AC3E}">
        <p14:creationId xmlns:p14="http://schemas.microsoft.com/office/powerpoint/2010/main" val="2906385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ICDS - III Vs AS - 7</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grpSp>
        <p:nvGrpSpPr>
          <p:cNvPr id="5" name="Google Shape;239;p16"/>
          <p:cNvGrpSpPr/>
          <p:nvPr/>
        </p:nvGrpSpPr>
        <p:grpSpPr>
          <a:xfrm>
            <a:off x="282216" y="590918"/>
            <a:ext cx="369505" cy="369505"/>
            <a:chOff x="2594050" y="1631825"/>
            <a:chExt cx="439625" cy="439625"/>
          </a:xfrm>
        </p:grpSpPr>
        <p:sp>
          <p:nvSpPr>
            <p:cNvPr id="6"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 Placeholder 2"/>
          <p:cNvSpPr>
            <a:spLocks noGrp="1"/>
          </p:cNvSpPr>
          <p:nvPr>
            <p:ph type="body" idx="1"/>
          </p:nvPr>
        </p:nvSpPr>
        <p:spPr>
          <a:xfrm>
            <a:off x="814275" y="1327350"/>
            <a:ext cx="7436590" cy="3145500"/>
          </a:xfrm>
        </p:spPr>
        <p:txBody>
          <a:bodyPr/>
          <a:lstStyle/>
          <a:p>
            <a:r>
              <a:rPr lang="en-US" sz="1600" dirty="0" smtClean="0"/>
              <a:t>A </a:t>
            </a:r>
            <a:r>
              <a:rPr lang="en-US" sz="1600" dirty="0"/>
              <a:t>reference to clarifications on ICDS contained in Circular no. 10/2017, dated 23rd March 2017 issued by the CBDT---- </a:t>
            </a:r>
            <a:r>
              <a:rPr lang="en-US" sz="1600" b="1" dirty="0"/>
              <a:t>Whether the recognition of retention money</a:t>
            </a:r>
            <a:r>
              <a:rPr lang="en-US" sz="1600" dirty="0"/>
              <a:t>, receipt of which is contingent on the satisfaction of certain performance criterion is to be recognized as revenue on billing? </a:t>
            </a:r>
            <a:endParaRPr lang="en-US" sz="1600" dirty="0" smtClean="0"/>
          </a:p>
          <a:p>
            <a:pPr marL="76200" indent="0">
              <a:buNone/>
            </a:pPr>
            <a:r>
              <a:rPr lang="en-US" sz="1600" u="sng" dirty="0"/>
              <a:t>Answer</a:t>
            </a:r>
            <a:r>
              <a:rPr lang="en-US" sz="1600" dirty="0"/>
              <a:t>: Retention money, being part of overall contract revenue, shall be recognized as revenue  subject to </a:t>
            </a:r>
            <a:r>
              <a:rPr lang="en-US" sz="1600" u="sng" dirty="0"/>
              <a:t>reasonable certainty of its ultimate collection</a:t>
            </a:r>
            <a:r>
              <a:rPr lang="en-US" sz="1600" dirty="0"/>
              <a:t> </a:t>
            </a:r>
            <a:r>
              <a:rPr lang="en-US" sz="1600" dirty="0" smtClean="0"/>
              <a:t>condition,</a:t>
            </a:r>
            <a:endParaRPr lang="en-US" sz="1600" i="1" dirty="0"/>
          </a:p>
          <a:p>
            <a:pPr marL="76200" indent="0">
              <a:buNone/>
            </a:pPr>
            <a:endParaRPr lang="en-US" sz="1600" dirty="0" smtClean="0"/>
          </a:p>
          <a:p>
            <a:r>
              <a:rPr lang="en-US" sz="1600" dirty="0"/>
              <a:t> </a:t>
            </a:r>
            <a:r>
              <a:rPr lang="en-US" sz="1600" dirty="0" smtClean="0"/>
              <a:t>Recognition of claims  under ICDS? </a:t>
            </a:r>
          </a:p>
          <a:p>
            <a:pPr marL="76200" indent="0">
              <a:buNone/>
            </a:pPr>
            <a:r>
              <a:rPr lang="en-US" sz="1600" dirty="0" smtClean="0"/>
              <a:t>Answer :- Under Percentage completion method, to recognize if it is probable that it will result in revenue. </a:t>
            </a:r>
            <a:endParaRPr lang="en-US" sz="1600" dirty="0"/>
          </a:p>
        </p:txBody>
      </p:sp>
    </p:spTree>
    <p:extLst>
      <p:ext uri="{BB962C8B-B14F-4D97-AF65-F5344CB8AC3E}">
        <p14:creationId xmlns:p14="http://schemas.microsoft.com/office/powerpoint/2010/main" val="20273897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678642"/>
            <a:ext cx="4094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dirty="0" smtClean="0"/>
              <a:t>ICDS – IV VS AS - 9</a:t>
            </a:r>
            <a:endParaRPr sz="3400" dirty="0"/>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dirty="0" smtClean="0"/>
              <a:t>Revenue Recognition</a:t>
            </a:r>
            <a:endParaRPr sz="2400" dirty="0"/>
          </a:p>
        </p:txBody>
      </p:sp>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3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38069842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ICDS - IV Vs AS - 9</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grpSp>
        <p:nvGrpSpPr>
          <p:cNvPr id="5" name="Google Shape;239;p16"/>
          <p:cNvGrpSpPr/>
          <p:nvPr/>
        </p:nvGrpSpPr>
        <p:grpSpPr>
          <a:xfrm>
            <a:off x="282216" y="590918"/>
            <a:ext cx="369505" cy="369505"/>
            <a:chOff x="2594050" y="1631825"/>
            <a:chExt cx="439625" cy="439625"/>
          </a:xfrm>
        </p:grpSpPr>
        <p:sp>
          <p:nvSpPr>
            <p:cNvPr id="6"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1" name="Table 10"/>
          <p:cNvGraphicFramePr>
            <a:graphicFrameLocks noGrp="1"/>
          </p:cNvGraphicFramePr>
          <p:nvPr>
            <p:extLst>
              <p:ext uri="{D42A27DB-BD31-4B8C-83A1-F6EECF244321}">
                <p14:modId xmlns:p14="http://schemas.microsoft.com/office/powerpoint/2010/main" val="2453218082"/>
              </p:ext>
            </p:extLst>
          </p:nvPr>
        </p:nvGraphicFramePr>
        <p:xfrm>
          <a:off x="74061" y="1467853"/>
          <a:ext cx="7823030" cy="3063413"/>
        </p:xfrm>
        <a:graphic>
          <a:graphicData uri="http://schemas.openxmlformats.org/drawingml/2006/table">
            <a:tbl>
              <a:tblPr firstRow="1" bandRow="1">
                <a:tableStyleId>{025D08E4-4CB9-4A25-91DF-C19B82DA8EF8}</a:tableStyleId>
              </a:tblPr>
              <a:tblGrid>
                <a:gridCol w="1562234">
                  <a:extLst>
                    <a:ext uri="{9D8B030D-6E8A-4147-A177-3AD203B41FA5}">
                      <a16:colId xmlns:a16="http://schemas.microsoft.com/office/drawing/2014/main" val="1127618314"/>
                    </a:ext>
                  </a:extLst>
                </a:gridCol>
                <a:gridCol w="3240505">
                  <a:extLst>
                    <a:ext uri="{9D8B030D-6E8A-4147-A177-3AD203B41FA5}">
                      <a16:colId xmlns:a16="http://schemas.microsoft.com/office/drawing/2014/main" val="492385447"/>
                    </a:ext>
                  </a:extLst>
                </a:gridCol>
                <a:gridCol w="3020291">
                  <a:extLst>
                    <a:ext uri="{9D8B030D-6E8A-4147-A177-3AD203B41FA5}">
                      <a16:colId xmlns:a16="http://schemas.microsoft.com/office/drawing/2014/main" val="2691718206"/>
                    </a:ext>
                  </a:extLst>
                </a:gridCol>
              </a:tblGrid>
              <a:tr h="498840">
                <a:tc>
                  <a:txBody>
                    <a:bodyPr/>
                    <a:lstStyle/>
                    <a:p>
                      <a:pPr algn="ctr"/>
                      <a:r>
                        <a:rPr lang="en-IN" sz="1400" b="1" i="0" u="none" strike="noStrike" cap="none" baseline="0" dirty="0" smtClean="0">
                          <a:solidFill>
                            <a:srgbClr val="000000"/>
                          </a:solidFill>
                          <a:latin typeface="Arial"/>
                          <a:ea typeface="Arial"/>
                          <a:cs typeface="Arial"/>
                          <a:sym typeface="Arial"/>
                        </a:rPr>
                        <a:t>Points of</a:t>
                      </a:r>
                    </a:p>
                    <a:p>
                      <a:pPr algn="ctr"/>
                      <a:r>
                        <a:rPr lang="en-IN" sz="1400" b="1" i="0" u="none" strike="noStrike" cap="none" baseline="0" dirty="0" smtClean="0">
                          <a:solidFill>
                            <a:srgbClr val="000000"/>
                          </a:solidFill>
                          <a:latin typeface="Arial"/>
                          <a:ea typeface="Arial"/>
                          <a:cs typeface="Arial"/>
                          <a:sym typeface="Arial"/>
                        </a:rPr>
                        <a:t>Comparison</a:t>
                      </a:r>
                    </a:p>
                  </a:txBody>
                  <a:tcPr>
                    <a:solidFill>
                      <a:schemeClr val="accent3">
                        <a:lumMod val="40000"/>
                        <a:lumOff val="60000"/>
                      </a:schemeClr>
                    </a:solidFill>
                  </a:tcPr>
                </a:tc>
                <a:tc>
                  <a:txBody>
                    <a:bodyPr/>
                    <a:lstStyle/>
                    <a:p>
                      <a:pPr algn="ctr"/>
                      <a:r>
                        <a:rPr lang="en-US" b="1" dirty="0" smtClean="0"/>
                        <a:t>ICDS</a:t>
                      </a:r>
                      <a:r>
                        <a:rPr lang="en-US" b="1" baseline="0" dirty="0" smtClean="0"/>
                        <a:t> IV</a:t>
                      </a:r>
                      <a:endParaRPr lang="en-IN" b="1" dirty="0"/>
                    </a:p>
                  </a:txBody>
                  <a:tcPr>
                    <a:solidFill>
                      <a:schemeClr val="accent3">
                        <a:lumMod val="40000"/>
                        <a:lumOff val="60000"/>
                      </a:schemeClr>
                    </a:solidFill>
                  </a:tcPr>
                </a:tc>
                <a:tc>
                  <a:txBody>
                    <a:bodyPr/>
                    <a:lstStyle/>
                    <a:p>
                      <a:pPr algn="ctr"/>
                      <a:r>
                        <a:rPr lang="en-US" b="1" dirty="0" smtClean="0"/>
                        <a:t>AS 9</a:t>
                      </a:r>
                      <a:endParaRPr lang="en-IN" b="1" dirty="0"/>
                    </a:p>
                  </a:txBody>
                  <a:tcPr>
                    <a:solidFill>
                      <a:schemeClr val="accent3">
                        <a:lumMod val="40000"/>
                        <a:lumOff val="60000"/>
                      </a:schemeClr>
                    </a:solidFill>
                  </a:tcPr>
                </a:tc>
                <a:extLst>
                  <a:ext uri="{0D108BD9-81ED-4DB2-BD59-A6C34878D82A}">
                    <a16:rowId xmlns:a16="http://schemas.microsoft.com/office/drawing/2014/main" val="3417812728"/>
                  </a:ext>
                </a:extLst>
              </a:tr>
              <a:tr h="1144397">
                <a:tc>
                  <a:txBody>
                    <a:bodyPr/>
                    <a:lstStyle/>
                    <a:p>
                      <a:r>
                        <a:rPr lang="en-US" sz="1200" b="0" i="0" u="none" strike="noStrike" cap="none" baseline="0" dirty="0" smtClean="0">
                          <a:solidFill>
                            <a:srgbClr val="000000"/>
                          </a:solidFill>
                          <a:latin typeface="Arial"/>
                          <a:cs typeface="Arial"/>
                          <a:sym typeface="Arial"/>
                        </a:rPr>
                        <a:t>Method of recognition</a:t>
                      </a:r>
                      <a:endParaRPr lang="en-IN" sz="1200" b="0" dirty="0"/>
                    </a:p>
                  </a:txBody>
                  <a:tcPr/>
                </a:tc>
                <a:tc>
                  <a:txBody>
                    <a:bodyPr/>
                    <a:lstStyle/>
                    <a:p>
                      <a:pPr marL="84138" indent="-84138">
                        <a:buFontTx/>
                        <a:buChar char="-"/>
                      </a:pPr>
                      <a:r>
                        <a:rPr lang="en-IN" sz="1200" b="0" i="0" u="none" strike="noStrike" cap="none" baseline="0" dirty="0" smtClean="0">
                          <a:solidFill>
                            <a:srgbClr val="000000"/>
                          </a:solidFill>
                          <a:latin typeface="Arial"/>
                          <a:ea typeface="Arial"/>
                          <a:cs typeface="Arial"/>
                          <a:sym typeface="Arial"/>
                        </a:rPr>
                        <a:t>Percentage </a:t>
                      </a:r>
                      <a:r>
                        <a:rPr lang="en-IN" sz="1200" b="0" i="0" u="none" strike="noStrike" cap="none" baseline="0" dirty="0" smtClean="0">
                          <a:solidFill>
                            <a:srgbClr val="000000"/>
                          </a:solidFill>
                          <a:latin typeface="Arial"/>
                          <a:ea typeface="Arial"/>
                          <a:cs typeface="Arial"/>
                          <a:sym typeface="Arial"/>
                        </a:rPr>
                        <a:t>completion for service contracts </a:t>
                      </a:r>
                      <a:endParaRPr lang="en-IN" sz="1200" b="0" i="0" u="none" strike="noStrike" cap="none" baseline="0" dirty="0" smtClean="0">
                        <a:solidFill>
                          <a:srgbClr val="000000"/>
                        </a:solidFill>
                        <a:latin typeface="Arial"/>
                        <a:ea typeface="Arial"/>
                        <a:cs typeface="Arial"/>
                        <a:sym typeface="Arial"/>
                      </a:endParaRPr>
                    </a:p>
                  </a:txBody>
                  <a:tcPr/>
                </a:tc>
                <a:tc>
                  <a:txBody>
                    <a:bodyPr/>
                    <a:lstStyle/>
                    <a:p>
                      <a:r>
                        <a:rPr lang="en-US" sz="1200" b="0" i="0" u="none" strike="noStrike" cap="none" baseline="0" dirty="0" smtClean="0">
                          <a:solidFill>
                            <a:srgbClr val="000000"/>
                          </a:solidFill>
                          <a:latin typeface="Arial"/>
                          <a:ea typeface="Arial"/>
                          <a:cs typeface="Arial"/>
                          <a:sym typeface="Arial"/>
                        </a:rPr>
                        <a:t>- Completed service contract </a:t>
                      </a:r>
                      <a:r>
                        <a:rPr lang="en-IN" sz="1200" b="0" i="0" u="none" strike="noStrike" cap="none" baseline="0" dirty="0" smtClean="0">
                          <a:solidFill>
                            <a:srgbClr val="000000"/>
                          </a:solidFill>
                          <a:latin typeface="Arial"/>
                          <a:ea typeface="Arial"/>
                          <a:cs typeface="Arial"/>
                          <a:sym typeface="Arial"/>
                        </a:rPr>
                        <a:t>method or </a:t>
                      </a:r>
                    </a:p>
                    <a:p>
                      <a:r>
                        <a:rPr lang="en-IN" sz="1200" b="0" i="0" u="none" strike="noStrike" cap="none" baseline="0" dirty="0" smtClean="0">
                          <a:solidFill>
                            <a:srgbClr val="000000"/>
                          </a:solidFill>
                          <a:latin typeface="Arial"/>
                          <a:ea typeface="Arial"/>
                          <a:cs typeface="Arial"/>
                          <a:sym typeface="Arial"/>
                        </a:rPr>
                        <a:t>Proportionate completion Method as per contract terms</a:t>
                      </a:r>
                    </a:p>
                  </a:txBody>
                  <a:tcPr/>
                </a:tc>
                <a:extLst>
                  <a:ext uri="{0D108BD9-81ED-4DB2-BD59-A6C34878D82A}">
                    <a16:rowId xmlns:a16="http://schemas.microsoft.com/office/drawing/2014/main" val="2766569958"/>
                  </a:ext>
                </a:extLst>
              </a:tr>
              <a:tr h="700428">
                <a:tc>
                  <a:txBody>
                    <a:bodyPr/>
                    <a:lstStyle/>
                    <a:p>
                      <a:r>
                        <a:rPr lang="en-IN" sz="1200" b="0" i="0" u="none" strike="noStrike" cap="none" baseline="0" dirty="0" smtClean="0">
                          <a:solidFill>
                            <a:srgbClr val="000000"/>
                          </a:solidFill>
                          <a:latin typeface="Arial"/>
                          <a:ea typeface="Arial"/>
                          <a:cs typeface="Arial"/>
                          <a:sym typeface="Arial"/>
                        </a:rPr>
                        <a:t>Recognition of</a:t>
                      </a:r>
                    </a:p>
                    <a:p>
                      <a:r>
                        <a:rPr lang="en-IN" sz="1200" b="0" i="0" u="none" strike="noStrike" cap="none" baseline="0" dirty="0" smtClean="0">
                          <a:solidFill>
                            <a:srgbClr val="000000"/>
                          </a:solidFill>
                          <a:latin typeface="Arial"/>
                          <a:ea typeface="Arial"/>
                          <a:cs typeface="Arial"/>
                          <a:sym typeface="Arial"/>
                        </a:rPr>
                        <a:t>interest or refund of any tax</a:t>
                      </a:r>
                    </a:p>
                  </a:txBody>
                  <a:tcPr/>
                </a:tc>
                <a:tc>
                  <a:txBody>
                    <a:bodyPr/>
                    <a:lstStyle/>
                    <a:p>
                      <a:r>
                        <a:rPr lang="en-US" sz="1200" b="0" i="0" u="none" strike="noStrike" cap="none" baseline="0" dirty="0" smtClean="0">
                          <a:solidFill>
                            <a:srgbClr val="000000"/>
                          </a:solidFill>
                          <a:latin typeface="Arial"/>
                          <a:ea typeface="Arial"/>
                          <a:cs typeface="Arial"/>
                          <a:sym typeface="Arial"/>
                        </a:rPr>
                        <a:t>Shall be deemed as the income of the PY in which such interest is </a:t>
                      </a:r>
                      <a:r>
                        <a:rPr lang="en-IN" sz="1200" b="0" i="0" u="none" strike="noStrike" cap="none" baseline="0" dirty="0" smtClean="0">
                          <a:solidFill>
                            <a:srgbClr val="000000"/>
                          </a:solidFill>
                          <a:latin typeface="Arial"/>
                          <a:ea typeface="Arial"/>
                          <a:cs typeface="Arial"/>
                          <a:sym typeface="Arial"/>
                        </a:rPr>
                        <a:t>Received</a:t>
                      </a:r>
                    </a:p>
                  </a:txBody>
                  <a:tcPr/>
                </a:tc>
                <a:tc>
                  <a:txBody>
                    <a:bodyPr/>
                    <a:lstStyle/>
                    <a:p>
                      <a:r>
                        <a:rPr lang="en-US" sz="1200" b="0" i="0" u="none" strike="noStrike" cap="none" baseline="0" dirty="0" smtClean="0">
                          <a:solidFill>
                            <a:srgbClr val="000000"/>
                          </a:solidFill>
                          <a:latin typeface="Arial"/>
                          <a:ea typeface="Arial"/>
                          <a:cs typeface="Arial"/>
                          <a:sym typeface="Arial"/>
                        </a:rPr>
                        <a:t>Interest or any other income arising will be accrued and recognized on the time basis</a:t>
                      </a:r>
                      <a:r>
                        <a:rPr lang="en-IN" sz="1200" b="0" i="0" u="none" strike="noStrike" cap="none" baseline="0" dirty="0" smtClean="0">
                          <a:solidFill>
                            <a:srgbClr val="000000"/>
                          </a:solidFill>
                          <a:latin typeface="Arial"/>
                          <a:ea typeface="Arial"/>
                          <a:cs typeface="Arial"/>
                          <a:sym typeface="Arial"/>
                        </a:rPr>
                        <a:t>	</a:t>
                      </a:r>
                    </a:p>
                  </a:txBody>
                  <a:tcPr/>
                </a:tc>
                <a:extLst>
                  <a:ext uri="{0D108BD9-81ED-4DB2-BD59-A6C34878D82A}">
                    <a16:rowId xmlns:a16="http://schemas.microsoft.com/office/drawing/2014/main" val="4219459664"/>
                  </a:ext>
                </a:extLst>
              </a:tr>
              <a:tr h="700428">
                <a:tc>
                  <a:txBody>
                    <a:bodyPr/>
                    <a:lstStyle/>
                    <a:p>
                      <a:r>
                        <a:rPr lang="en-IN" sz="1200" b="0" i="0" u="none" strike="noStrike" cap="none" baseline="0" dirty="0" smtClean="0">
                          <a:solidFill>
                            <a:srgbClr val="000000"/>
                          </a:solidFill>
                          <a:latin typeface="Arial"/>
                          <a:ea typeface="Arial"/>
                          <a:cs typeface="Arial"/>
                          <a:sym typeface="Arial"/>
                        </a:rPr>
                        <a:t>Insurance Business</a:t>
                      </a:r>
                    </a:p>
                  </a:txBody>
                  <a:tcPr>
                    <a:solidFill>
                      <a:schemeClr val="accent3">
                        <a:lumMod val="40000"/>
                        <a:lumOff val="60000"/>
                      </a:schemeClr>
                    </a:solidFill>
                  </a:tcPr>
                </a:tc>
                <a:tc>
                  <a:txBody>
                    <a:bodyPr/>
                    <a:lstStyle/>
                    <a:p>
                      <a:r>
                        <a:rPr lang="en-IN" sz="1200" b="0" i="0" u="none" strike="noStrike" cap="none" baseline="0" dirty="0" smtClean="0">
                          <a:solidFill>
                            <a:srgbClr val="000000"/>
                          </a:solidFill>
                          <a:latin typeface="Arial"/>
                          <a:ea typeface="Arial"/>
                          <a:cs typeface="Arial"/>
                          <a:sym typeface="Arial"/>
                        </a:rPr>
                        <a:t>Not discussed</a:t>
                      </a:r>
                    </a:p>
                  </a:txBody>
                  <a:tcPr>
                    <a:solidFill>
                      <a:schemeClr val="accent3">
                        <a:lumMod val="40000"/>
                        <a:lumOff val="60000"/>
                      </a:schemeClr>
                    </a:solidFill>
                  </a:tcPr>
                </a:tc>
                <a:tc>
                  <a:txBody>
                    <a:bodyPr/>
                    <a:lstStyle/>
                    <a:p>
                      <a:r>
                        <a:rPr lang="en-IN" sz="1200" b="0" i="0" u="none" strike="noStrike" cap="none" baseline="0" dirty="0" smtClean="0">
                          <a:solidFill>
                            <a:srgbClr val="000000"/>
                          </a:solidFill>
                          <a:latin typeface="Arial"/>
                          <a:ea typeface="Arial"/>
                          <a:cs typeface="Arial"/>
                          <a:sym typeface="Arial"/>
                        </a:rPr>
                        <a:t>It does not apply to companies engaged in insurance business</a:t>
                      </a:r>
                    </a:p>
                  </a:txBody>
                  <a:tcPr>
                    <a:solidFill>
                      <a:schemeClr val="accent3">
                        <a:lumMod val="40000"/>
                        <a:lumOff val="60000"/>
                      </a:schemeClr>
                    </a:solidFill>
                  </a:tcPr>
                </a:tc>
                <a:extLst>
                  <a:ext uri="{0D108BD9-81ED-4DB2-BD59-A6C34878D82A}">
                    <a16:rowId xmlns:a16="http://schemas.microsoft.com/office/drawing/2014/main" val="3633359203"/>
                  </a:ext>
                </a:extLst>
              </a:tr>
            </a:tbl>
          </a:graphicData>
        </a:graphic>
      </p:graphicFrame>
    </p:spTree>
    <p:extLst>
      <p:ext uri="{BB962C8B-B14F-4D97-AF65-F5344CB8AC3E}">
        <p14:creationId xmlns:p14="http://schemas.microsoft.com/office/powerpoint/2010/main" val="20037457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ICDS - III Vs AS - 7</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grpSp>
        <p:nvGrpSpPr>
          <p:cNvPr id="5" name="Google Shape;239;p16"/>
          <p:cNvGrpSpPr/>
          <p:nvPr/>
        </p:nvGrpSpPr>
        <p:grpSpPr>
          <a:xfrm>
            <a:off x="282216" y="590918"/>
            <a:ext cx="369505" cy="369505"/>
            <a:chOff x="2594050" y="1631825"/>
            <a:chExt cx="439625" cy="439625"/>
          </a:xfrm>
        </p:grpSpPr>
        <p:sp>
          <p:nvSpPr>
            <p:cNvPr id="6"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 Placeholder 2"/>
          <p:cNvSpPr>
            <a:spLocks noGrp="1"/>
          </p:cNvSpPr>
          <p:nvPr>
            <p:ph type="body" idx="1"/>
          </p:nvPr>
        </p:nvSpPr>
        <p:spPr>
          <a:xfrm>
            <a:off x="814275" y="1327350"/>
            <a:ext cx="7436590" cy="3145500"/>
          </a:xfrm>
        </p:spPr>
        <p:txBody>
          <a:bodyPr/>
          <a:lstStyle/>
          <a:p>
            <a:pPr marL="76200" indent="0">
              <a:buNone/>
            </a:pPr>
            <a:endParaRPr lang="en-US" sz="1600" dirty="0" smtClean="0"/>
          </a:p>
          <a:p>
            <a:r>
              <a:rPr lang="en-US" sz="1600" dirty="0"/>
              <a:t>ICDS requires application of ICDS III on construction contracts for recognition of such revenue on mutatis mutandis basis</a:t>
            </a:r>
            <a:r>
              <a:rPr lang="en-US" sz="1600" dirty="0" smtClean="0"/>
              <a:t>. Threshold of 25% stage of completion of service for </a:t>
            </a:r>
            <a:r>
              <a:rPr lang="en-US" sz="1600" dirty="0"/>
              <a:t>recognizing income.</a:t>
            </a:r>
            <a:endParaRPr lang="en-US" sz="1600" dirty="0"/>
          </a:p>
          <a:p>
            <a:pPr marL="76200" indent="0">
              <a:buNone/>
            </a:pPr>
            <a:endParaRPr lang="en-US" sz="1600" dirty="0"/>
          </a:p>
          <a:p>
            <a:r>
              <a:rPr lang="en-US" sz="1600" dirty="0"/>
              <a:t>Disclosures for amounts not </a:t>
            </a:r>
            <a:r>
              <a:rPr lang="en-US" sz="1600" dirty="0" err="1"/>
              <a:t>recognised</a:t>
            </a:r>
            <a:r>
              <a:rPr lang="en-US" sz="1600" dirty="0"/>
              <a:t> as revenue due to lack of reasonable certainty of its ultimate collection along with nature of </a:t>
            </a:r>
            <a:r>
              <a:rPr lang="en-US" sz="1600" dirty="0"/>
              <a:t>uncertainty</a:t>
            </a:r>
          </a:p>
          <a:p>
            <a:pPr marL="76200" indent="0">
              <a:buNone/>
            </a:pPr>
            <a:r>
              <a:rPr lang="en-US" sz="1600" dirty="0" smtClean="0"/>
              <a:t> </a:t>
            </a:r>
          </a:p>
          <a:p>
            <a:r>
              <a:rPr lang="en-US" sz="1600" dirty="0" smtClean="0"/>
              <a:t>No recognition of foreseeable losses.</a:t>
            </a:r>
            <a:endParaRPr lang="en-US" sz="1600" dirty="0"/>
          </a:p>
        </p:txBody>
      </p:sp>
    </p:spTree>
    <p:extLst>
      <p:ext uri="{BB962C8B-B14F-4D97-AF65-F5344CB8AC3E}">
        <p14:creationId xmlns:p14="http://schemas.microsoft.com/office/powerpoint/2010/main" val="35794266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678642"/>
            <a:ext cx="4094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dirty="0" smtClean="0"/>
              <a:t>ICDS – V VS AS - 10</a:t>
            </a:r>
            <a:endParaRPr sz="3400" dirty="0"/>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dirty="0" smtClean="0"/>
              <a:t>Tangible Fixed Assets</a:t>
            </a:r>
            <a:endParaRPr sz="2400" dirty="0"/>
          </a:p>
        </p:txBody>
      </p:sp>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36</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3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26682109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ICDS - V Vs AS - 10</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grpSp>
        <p:nvGrpSpPr>
          <p:cNvPr id="5" name="Google Shape;239;p16"/>
          <p:cNvGrpSpPr/>
          <p:nvPr/>
        </p:nvGrpSpPr>
        <p:grpSpPr>
          <a:xfrm>
            <a:off x="282216" y="590918"/>
            <a:ext cx="369505" cy="369505"/>
            <a:chOff x="2594050" y="1631825"/>
            <a:chExt cx="439625" cy="439625"/>
          </a:xfrm>
        </p:grpSpPr>
        <p:sp>
          <p:nvSpPr>
            <p:cNvPr id="6"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1" name="Table 10"/>
          <p:cNvGraphicFramePr>
            <a:graphicFrameLocks noGrp="1"/>
          </p:cNvGraphicFramePr>
          <p:nvPr>
            <p:extLst>
              <p:ext uri="{D42A27DB-BD31-4B8C-83A1-F6EECF244321}">
                <p14:modId xmlns:p14="http://schemas.microsoft.com/office/powerpoint/2010/main" val="1799907064"/>
              </p:ext>
            </p:extLst>
          </p:nvPr>
        </p:nvGraphicFramePr>
        <p:xfrm>
          <a:off x="74061" y="1612231"/>
          <a:ext cx="8415734" cy="2569144"/>
        </p:xfrm>
        <a:graphic>
          <a:graphicData uri="http://schemas.openxmlformats.org/drawingml/2006/table">
            <a:tbl>
              <a:tblPr firstRow="1" bandRow="1">
                <a:tableStyleId>{025D08E4-4CB9-4A25-91DF-C19B82DA8EF8}</a:tableStyleId>
              </a:tblPr>
              <a:tblGrid>
                <a:gridCol w="1658486">
                  <a:extLst>
                    <a:ext uri="{9D8B030D-6E8A-4147-A177-3AD203B41FA5}">
                      <a16:colId xmlns:a16="http://schemas.microsoft.com/office/drawing/2014/main" val="1127618314"/>
                    </a:ext>
                  </a:extLst>
                </a:gridCol>
                <a:gridCol w="3114516">
                  <a:extLst>
                    <a:ext uri="{9D8B030D-6E8A-4147-A177-3AD203B41FA5}">
                      <a16:colId xmlns:a16="http://schemas.microsoft.com/office/drawing/2014/main" val="492385447"/>
                    </a:ext>
                  </a:extLst>
                </a:gridCol>
                <a:gridCol w="3642732">
                  <a:extLst>
                    <a:ext uri="{9D8B030D-6E8A-4147-A177-3AD203B41FA5}">
                      <a16:colId xmlns:a16="http://schemas.microsoft.com/office/drawing/2014/main" val="2691718206"/>
                    </a:ext>
                  </a:extLst>
                </a:gridCol>
              </a:tblGrid>
              <a:tr h="373780">
                <a:tc>
                  <a:txBody>
                    <a:bodyPr/>
                    <a:lstStyle/>
                    <a:p>
                      <a:pPr algn="ctr"/>
                      <a:r>
                        <a:rPr lang="en-IN" sz="1400" b="1" i="0" u="none" strike="noStrike" cap="none" baseline="0" dirty="0" smtClean="0">
                          <a:solidFill>
                            <a:srgbClr val="000000"/>
                          </a:solidFill>
                          <a:latin typeface="Arial"/>
                          <a:ea typeface="Arial"/>
                          <a:cs typeface="Arial"/>
                          <a:sym typeface="Arial"/>
                        </a:rPr>
                        <a:t>Points of</a:t>
                      </a:r>
                    </a:p>
                    <a:p>
                      <a:pPr algn="ctr"/>
                      <a:r>
                        <a:rPr lang="en-IN" sz="1400" b="1" i="0" u="none" strike="noStrike" cap="none" baseline="0" dirty="0" smtClean="0">
                          <a:solidFill>
                            <a:srgbClr val="000000"/>
                          </a:solidFill>
                          <a:latin typeface="Arial"/>
                          <a:ea typeface="Arial"/>
                          <a:cs typeface="Arial"/>
                          <a:sym typeface="Arial"/>
                        </a:rPr>
                        <a:t>Comparison</a:t>
                      </a:r>
                    </a:p>
                  </a:txBody>
                  <a:tcPr>
                    <a:solidFill>
                      <a:schemeClr val="accent3">
                        <a:lumMod val="40000"/>
                        <a:lumOff val="60000"/>
                      </a:schemeClr>
                    </a:solidFill>
                  </a:tcPr>
                </a:tc>
                <a:tc>
                  <a:txBody>
                    <a:bodyPr/>
                    <a:lstStyle/>
                    <a:p>
                      <a:pPr algn="ctr"/>
                      <a:r>
                        <a:rPr lang="en-US" b="1" dirty="0" smtClean="0"/>
                        <a:t>ICDS</a:t>
                      </a:r>
                      <a:r>
                        <a:rPr lang="en-US" b="1" baseline="0" dirty="0" smtClean="0"/>
                        <a:t> V</a:t>
                      </a:r>
                      <a:endParaRPr lang="en-IN" b="1" dirty="0"/>
                    </a:p>
                  </a:txBody>
                  <a:tcPr>
                    <a:solidFill>
                      <a:schemeClr val="accent3">
                        <a:lumMod val="40000"/>
                        <a:lumOff val="60000"/>
                      </a:schemeClr>
                    </a:solidFill>
                  </a:tcPr>
                </a:tc>
                <a:tc>
                  <a:txBody>
                    <a:bodyPr/>
                    <a:lstStyle/>
                    <a:p>
                      <a:pPr algn="ctr"/>
                      <a:r>
                        <a:rPr lang="en-US" b="1" dirty="0" smtClean="0"/>
                        <a:t>AS 10</a:t>
                      </a:r>
                      <a:endParaRPr lang="en-IN" b="1" dirty="0"/>
                    </a:p>
                  </a:txBody>
                  <a:tcPr>
                    <a:solidFill>
                      <a:schemeClr val="accent3">
                        <a:lumMod val="40000"/>
                        <a:lumOff val="60000"/>
                      </a:schemeClr>
                    </a:solidFill>
                  </a:tcPr>
                </a:tc>
                <a:extLst>
                  <a:ext uri="{0D108BD9-81ED-4DB2-BD59-A6C34878D82A}">
                    <a16:rowId xmlns:a16="http://schemas.microsoft.com/office/drawing/2014/main" val="3417812728"/>
                  </a:ext>
                </a:extLst>
              </a:tr>
              <a:tr h="752043">
                <a:tc>
                  <a:txBody>
                    <a:bodyPr/>
                    <a:lstStyle/>
                    <a:p>
                      <a:r>
                        <a:rPr lang="en-IN" sz="1200" b="0" i="0" u="none" strike="noStrike" cap="none" baseline="0" dirty="0" smtClean="0">
                          <a:solidFill>
                            <a:srgbClr val="000000"/>
                          </a:solidFill>
                          <a:latin typeface="Arial"/>
                          <a:ea typeface="Arial"/>
                          <a:cs typeface="Arial"/>
                          <a:sym typeface="Arial"/>
                        </a:rPr>
                        <a:t>Identification</a:t>
                      </a:r>
                      <a:endParaRPr lang="en-IN" sz="1200" b="0" dirty="0"/>
                    </a:p>
                  </a:txBody>
                  <a:tcPr/>
                </a:tc>
                <a:tc>
                  <a:txBody>
                    <a:bodyPr/>
                    <a:lstStyle/>
                    <a:p>
                      <a:r>
                        <a:rPr lang="en-IN" sz="1200" b="0" i="0" u="none" strike="noStrike" cap="none" baseline="0" dirty="0" smtClean="0">
                          <a:solidFill>
                            <a:srgbClr val="000000"/>
                          </a:solidFill>
                          <a:latin typeface="Arial"/>
                          <a:ea typeface="Arial"/>
                          <a:cs typeface="Arial"/>
                          <a:sym typeface="Arial"/>
                        </a:rPr>
                        <a:t>Prescribes capitalization of machinery</a:t>
                      </a:r>
                    </a:p>
                    <a:p>
                      <a:r>
                        <a:rPr lang="en-US" sz="1200" b="0" i="0" u="none" strike="noStrike" cap="none" baseline="0" dirty="0" smtClean="0">
                          <a:solidFill>
                            <a:srgbClr val="000000"/>
                          </a:solidFill>
                          <a:latin typeface="Arial"/>
                          <a:ea typeface="Arial"/>
                          <a:cs typeface="Arial"/>
                          <a:sym typeface="Arial"/>
                        </a:rPr>
                        <a:t>spares when they are used only in</a:t>
                      </a:r>
                    </a:p>
                    <a:p>
                      <a:r>
                        <a:rPr lang="en-US" sz="1200" b="1" i="0" u="none" strike="noStrike" cap="none" baseline="0" dirty="0" smtClean="0">
                          <a:solidFill>
                            <a:srgbClr val="000000"/>
                          </a:solidFill>
                          <a:latin typeface="Arial"/>
                          <a:ea typeface="Arial"/>
                          <a:cs typeface="Arial"/>
                          <a:sym typeface="Arial"/>
                        </a:rPr>
                        <a:t>connection of tangible fixed asset and its </a:t>
                      </a:r>
                      <a:r>
                        <a:rPr lang="en-IN" sz="1200" b="1" i="0" u="none" strike="noStrike" cap="none" baseline="0" dirty="0" smtClean="0">
                          <a:solidFill>
                            <a:srgbClr val="000000"/>
                          </a:solidFill>
                          <a:latin typeface="Arial"/>
                          <a:ea typeface="Arial"/>
                          <a:cs typeface="Arial"/>
                          <a:sym typeface="Arial"/>
                        </a:rPr>
                        <a:t>use is irregular</a:t>
                      </a:r>
                      <a:endParaRPr lang="en-IN" sz="1200" b="0" i="0" u="none" strike="noStrike" cap="none" baseline="0" dirty="0" smtClean="0">
                        <a:solidFill>
                          <a:srgbClr val="000000"/>
                        </a:solidFill>
                        <a:latin typeface="Arial"/>
                        <a:ea typeface="Arial"/>
                        <a:cs typeface="Arial"/>
                        <a:sym typeface="Arial"/>
                      </a:endParaRPr>
                    </a:p>
                  </a:txBody>
                  <a:tcPr/>
                </a:tc>
                <a:tc>
                  <a:txBody>
                    <a:bodyPr/>
                    <a:lstStyle/>
                    <a:p>
                      <a:r>
                        <a:rPr lang="en-US" sz="1200" b="0" i="0" u="none" strike="noStrike" cap="none" baseline="0" dirty="0" smtClean="0">
                          <a:solidFill>
                            <a:srgbClr val="000000"/>
                          </a:solidFill>
                          <a:latin typeface="Arial"/>
                          <a:ea typeface="Arial"/>
                          <a:cs typeface="Arial"/>
                          <a:sym typeface="Arial"/>
                        </a:rPr>
                        <a:t>Spares are recognized as asset </a:t>
                      </a:r>
                      <a:r>
                        <a:rPr lang="en-US" sz="1200" b="1" i="0" u="none" strike="noStrike" cap="none" baseline="0" dirty="0" smtClean="0">
                          <a:solidFill>
                            <a:srgbClr val="000000"/>
                          </a:solidFill>
                          <a:latin typeface="Arial"/>
                          <a:ea typeface="Arial"/>
                          <a:cs typeface="Arial"/>
                          <a:sym typeface="Arial"/>
                        </a:rPr>
                        <a:t>if their usage</a:t>
                      </a:r>
                    </a:p>
                    <a:p>
                      <a:r>
                        <a:rPr lang="en-US" sz="1200" b="1" i="0" u="none" strike="noStrike" cap="none" baseline="0" dirty="0" smtClean="0">
                          <a:solidFill>
                            <a:srgbClr val="000000"/>
                          </a:solidFill>
                          <a:latin typeface="Arial"/>
                          <a:ea typeface="Arial"/>
                          <a:cs typeface="Arial"/>
                          <a:sym typeface="Arial"/>
                        </a:rPr>
                        <a:t>is irregular </a:t>
                      </a:r>
                      <a:r>
                        <a:rPr lang="en-US" sz="1200" b="0" i="0" u="none" strike="noStrike" cap="none" baseline="0" dirty="0" smtClean="0">
                          <a:solidFill>
                            <a:srgbClr val="000000"/>
                          </a:solidFill>
                          <a:latin typeface="Arial"/>
                          <a:ea typeface="Arial"/>
                          <a:cs typeface="Arial"/>
                          <a:sym typeface="Arial"/>
                        </a:rPr>
                        <a:t>and the cost should be allocated</a:t>
                      </a:r>
                    </a:p>
                    <a:p>
                      <a:r>
                        <a:rPr lang="en-IN" sz="1200" b="0" i="0" u="none" strike="noStrike" cap="none" baseline="0" dirty="0" smtClean="0">
                          <a:solidFill>
                            <a:srgbClr val="000000"/>
                          </a:solidFill>
                          <a:latin typeface="Arial"/>
                          <a:ea typeface="Arial"/>
                          <a:cs typeface="Arial"/>
                          <a:sym typeface="Arial"/>
                        </a:rPr>
                        <a:t>over a period</a:t>
                      </a:r>
                    </a:p>
                  </a:txBody>
                  <a:tcPr/>
                </a:tc>
                <a:extLst>
                  <a:ext uri="{0D108BD9-81ED-4DB2-BD59-A6C34878D82A}">
                    <a16:rowId xmlns:a16="http://schemas.microsoft.com/office/drawing/2014/main" val="2766569958"/>
                  </a:ext>
                </a:extLst>
              </a:tr>
              <a:tr h="370840">
                <a:tc>
                  <a:txBody>
                    <a:bodyPr/>
                    <a:lstStyle/>
                    <a:p>
                      <a:r>
                        <a:rPr lang="en-IN" sz="1200" b="0" i="0" u="none" strike="noStrike" cap="none" baseline="0" dirty="0" smtClean="0">
                          <a:solidFill>
                            <a:srgbClr val="000000"/>
                          </a:solidFill>
                          <a:latin typeface="Arial"/>
                          <a:ea typeface="Arial"/>
                          <a:cs typeface="Arial"/>
                          <a:sym typeface="Arial"/>
                        </a:rPr>
                        <a:t>Change in method of </a:t>
                      </a:r>
                      <a:r>
                        <a:rPr lang="en-IN" sz="1200" b="0" i="0" u="none" strike="noStrike" cap="none" baseline="0" dirty="0" err="1" smtClean="0">
                          <a:solidFill>
                            <a:srgbClr val="000000"/>
                          </a:solidFill>
                          <a:latin typeface="Arial"/>
                          <a:ea typeface="Arial"/>
                          <a:cs typeface="Arial"/>
                          <a:sym typeface="Arial"/>
                        </a:rPr>
                        <a:t>depn</a:t>
                      </a:r>
                      <a:r>
                        <a:rPr lang="en-IN" sz="1200" b="0" i="0" u="none" strike="noStrike" cap="none" baseline="0" dirty="0" smtClean="0">
                          <a:solidFill>
                            <a:srgbClr val="000000"/>
                          </a:solidFill>
                          <a:latin typeface="Arial"/>
                          <a:ea typeface="Arial"/>
                          <a:cs typeface="Arial"/>
                          <a:sym typeface="Arial"/>
                        </a:rPr>
                        <a:t>/revaluation of asset</a:t>
                      </a:r>
                      <a:endParaRPr lang="en-IN" sz="1200" b="0" dirty="0"/>
                    </a:p>
                  </a:txBody>
                  <a:tcPr>
                    <a:solidFill>
                      <a:schemeClr val="accent3">
                        <a:lumMod val="40000"/>
                        <a:lumOff val="60000"/>
                      </a:schemeClr>
                    </a:solidFill>
                  </a:tcPr>
                </a:tc>
                <a:tc>
                  <a:txBody>
                    <a:bodyPr/>
                    <a:lstStyle/>
                    <a:p>
                      <a:r>
                        <a:rPr lang="en-US" sz="1200" b="0" i="0" u="none" strike="noStrike" cap="none" baseline="0" dirty="0" smtClean="0">
                          <a:solidFill>
                            <a:srgbClr val="000000"/>
                          </a:solidFill>
                          <a:latin typeface="Arial"/>
                          <a:ea typeface="Arial"/>
                          <a:cs typeface="Arial"/>
                          <a:sym typeface="Arial"/>
                        </a:rPr>
                        <a:t>No provision since not relevant under the Act. </a:t>
                      </a:r>
                      <a:endParaRPr lang="en-IN" sz="1200" b="0" i="0" u="none" strike="noStrike" cap="none" baseline="0" dirty="0" smtClean="0">
                        <a:solidFill>
                          <a:srgbClr val="000000"/>
                        </a:solidFill>
                        <a:latin typeface="Arial"/>
                        <a:ea typeface="Arial"/>
                        <a:cs typeface="Arial"/>
                        <a:sym typeface="Arial"/>
                      </a:endParaRPr>
                    </a:p>
                  </a:txBody>
                  <a:tcPr>
                    <a:solidFill>
                      <a:schemeClr val="accent3">
                        <a:lumMod val="40000"/>
                        <a:lumOff val="60000"/>
                      </a:schemeClr>
                    </a:solidFill>
                  </a:tcPr>
                </a:tc>
                <a:tc>
                  <a:txBody>
                    <a:bodyPr/>
                    <a:lstStyle/>
                    <a:p>
                      <a:r>
                        <a:rPr lang="en-US" sz="1200" b="0" i="0" u="none" strike="noStrike" cap="none" baseline="0" dirty="0" smtClean="0">
                          <a:solidFill>
                            <a:srgbClr val="000000"/>
                          </a:solidFill>
                          <a:latin typeface="Arial"/>
                          <a:ea typeface="Arial"/>
                          <a:cs typeface="Arial"/>
                          <a:sym typeface="Arial"/>
                        </a:rPr>
                        <a:t>Identifies change in accounting policy/revaluation of asset </a:t>
                      </a:r>
                      <a:r>
                        <a:rPr lang="en-US" sz="1200" b="1" i="0" u="none" strike="noStrike" cap="none" baseline="0" dirty="0" smtClean="0">
                          <a:solidFill>
                            <a:srgbClr val="000000"/>
                          </a:solidFill>
                          <a:latin typeface="Arial"/>
                          <a:ea typeface="Arial"/>
                          <a:cs typeface="Arial"/>
                          <a:sym typeface="Arial"/>
                        </a:rPr>
                        <a:t> , </a:t>
                      </a:r>
                      <a:r>
                        <a:rPr lang="en-US" sz="1200" b="0" i="0" u="none" strike="noStrike" cap="none" baseline="0" dirty="0" smtClean="0">
                          <a:solidFill>
                            <a:srgbClr val="000000"/>
                          </a:solidFill>
                          <a:latin typeface="Arial"/>
                          <a:ea typeface="Arial"/>
                          <a:cs typeface="Arial"/>
                          <a:sym typeface="Arial"/>
                        </a:rPr>
                        <a:t>so the carrying amount does not differ materially from fair value at the balance sheet date. </a:t>
                      </a:r>
                      <a:endParaRPr lang="en-IN" sz="1200" b="0" i="0" u="none" strike="noStrike" cap="none" baseline="0" dirty="0" smtClean="0">
                        <a:solidFill>
                          <a:srgbClr val="000000"/>
                        </a:solidFill>
                        <a:latin typeface="Arial"/>
                        <a:ea typeface="Arial"/>
                        <a:cs typeface="Arial"/>
                        <a:sym typeface="Arial"/>
                      </a:endParaRPr>
                    </a:p>
                  </a:txBody>
                  <a:tcPr>
                    <a:solidFill>
                      <a:schemeClr val="accent3">
                        <a:lumMod val="40000"/>
                        <a:lumOff val="60000"/>
                      </a:schemeClr>
                    </a:solidFill>
                  </a:tcPr>
                </a:tc>
                <a:extLst>
                  <a:ext uri="{0D108BD9-81ED-4DB2-BD59-A6C34878D82A}">
                    <a16:rowId xmlns:a16="http://schemas.microsoft.com/office/drawing/2014/main" val="1606924379"/>
                  </a:ext>
                </a:extLst>
              </a:tr>
              <a:tr h="587944">
                <a:tc>
                  <a:txBody>
                    <a:bodyPr/>
                    <a:lstStyle/>
                    <a:p>
                      <a:r>
                        <a:rPr lang="en-IN" sz="1200" b="0" i="0" u="none" strike="noStrike" cap="none" baseline="0" dirty="0" smtClean="0">
                          <a:solidFill>
                            <a:srgbClr val="000000"/>
                          </a:solidFill>
                          <a:latin typeface="Arial"/>
                          <a:ea typeface="Arial"/>
                          <a:cs typeface="Arial"/>
                          <a:sym typeface="Arial"/>
                        </a:rPr>
                        <a:t>Retirement of Assets</a:t>
                      </a:r>
                    </a:p>
                  </a:txBody>
                  <a:tcPr/>
                </a:tc>
                <a:tc>
                  <a:txBody>
                    <a:bodyPr/>
                    <a:lstStyle/>
                    <a:p>
                      <a:r>
                        <a:rPr lang="en-US" sz="1200" b="0" i="0" u="none" strike="noStrike" cap="none" baseline="0" dirty="0" smtClean="0">
                          <a:solidFill>
                            <a:srgbClr val="000000"/>
                          </a:solidFill>
                          <a:latin typeface="Arial"/>
                          <a:ea typeface="Arial"/>
                          <a:cs typeface="Arial"/>
                          <a:sym typeface="Arial"/>
                        </a:rPr>
                        <a:t>ICDS </a:t>
                      </a:r>
                      <a:r>
                        <a:rPr lang="en-US" sz="1200" b="1" i="0" u="none" strike="noStrike" cap="none" baseline="0" dirty="0" smtClean="0">
                          <a:solidFill>
                            <a:srgbClr val="000000"/>
                          </a:solidFill>
                          <a:latin typeface="Arial"/>
                          <a:ea typeface="Arial"/>
                          <a:cs typeface="Arial"/>
                          <a:sym typeface="Arial"/>
                        </a:rPr>
                        <a:t>does not provides for retirement of </a:t>
                      </a:r>
                      <a:r>
                        <a:rPr lang="en-IN" sz="1200" b="1" i="0" u="none" strike="noStrike" cap="none" baseline="0" dirty="0" smtClean="0">
                          <a:solidFill>
                            <a:srgbClr val="000000"/>
                          </a:solidFill>
                          <a:latin typeface="Arial"/>
                          <a:ea typeface="Arial"/>
                          <a:cs typeface="Arial"/>
                          <a:sym typeface="Arial"/>
                        </a:rPr>
                        <a:t>assets</a:t>
                      </a:r>
                      <a:endParaRPr lang="en-IN" sz="1200" b="0" i="0" u="none" strike="noStrike" cap="none" baseline="0" dirty="0" smtClean="0">
                        <a:solidFill>
                          <a:srgbClr val="000000"/>
                        </a:solidFill>
                        <a:latin typeface="Arial"/>
                        <a:ea typeface="Arial"/>
                        <a:cs typeface="Arial"/>
                        <a:sym typeface="Arial"/>
                      </a:endParaRPr>
                    </a:p>
                  </a:txBody>
                  <a:tcPr/>
                </a:tc>
                <a:tc>
                  <a:txBody>
                    <a:bodyPr/>
                    <a:lstStyle/>
                    <a:p>
                      <a:r>
                        <a:rPr lang="en-US" sz="1200" b="0" i="0" u="none" strike="noStrike" cap="none" baseline="0" dirty="0" smtClean="0">
                          <a:solidFill>
                            <a:srgbClr val="000000"/>
                          </a:solidFill>
                          <a:latin typeface="Arial"/>
                          <a:ea typeface="Arial"/>
                          <a:cs typeface="Arial"/>
                          <a:sym typeface="Arial"/>
                        </a:rPr>
                        <a:t>Retiring assets should be stated at the </a:t>
                      </a:r>
                      <a:r>
                        <a:rPr lang="en-US" sz="1200" b="1" i="0" u="none" strike="noStrike" cap="none" baseline="0" dirty="0" smtClean="0">
                          <a:solidFill>
                            <a:srgbClr val="000000"/>
                          </a:solidFill>
                          <a:latin typeface="Arial"/>
                          <a:ea typeface="Arial"/>
                          <a:cs typeface="Arial"/>
                          <a:sym typeface="Arial"/>
                        </a:rPr>
                        <a:t>lower</a:t>
                      </a:r>
                    </a:p>
                    <a:p>
                      <a:r>
                        <a:rPr lang="en-US" sz="1200" b="1" i="0" u="none" strike="noStrike" cap="none" baseline="0" dirty="0" smtClean="0">
                          <a:solidFill>
                            <a:srgbClr val="000000"/>
                          </a:solidFill>
                          <a:latin typeface="Arial"/>
                          <a:ea typeface="Arial"/>
                          <a:cs typeface="Arial"/>
                          <a:sym typeface="Arial"/>
                        </a:rPr>
                        <a:t>of their carrying amount and NRV</a:t>
                      </a:r>
                    </a:p>
                  </a:txBody>
                  <a:tcPr/>
                </a:tc>
                <a:extLst>
                  <a:ext uri="{0D108BD9-81ED-4DB2-BD59-A6C34878D82A}">
                    <a16:rowId xmlns:a16="http://schemas.microsoft.com/office/drawing/2014/main" val="4219459664"/>
                  </a:ext>
                </a:extLst>
              </a:tr>
            </a:tbl>
          </a:graphicData>
        </a:graphic>
      </p:graphicFrame>
    </p:spTree>
    <p:extLst>
      <p:ext uri="{BB962C8B-B14F-4D97-AF65-F5344CB8AC3E}">
        <p14:creationId xmlns:p14="http://schemas.microsoft.com/office/powerpoint/2010/main" val="38422020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ICDS - V Vs AS - 10</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grpSp>
        <p:nvGrpSpPr>
          <p:cNvPr id="5" name="Google Shape;239;p16"/>
          <p:cNvGrpSpPr/>
          <p:nvPr/>
        </p:nvGrpSpPr>
        <p:grpSpPr>
          <a:xfrm>
            <a:off x="282216" y="590918"/>
            <a:ext cx="369505" cy="369505"/>
            <a:chOff x="2594050" y="1631825"/>
            <a:chExt cx="439625" cy="439625"/>
          </a:xfrm>
        </p:grpSpPr>
        <p:sp>
          <p:nvSpPr>
            <p:cNvPr id="6"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1" name="Table 10"/>
          <p:cNvGraphicFramePr>
            <a:graphicFrameLocks noGrp="1"/>
          </p:cNvGraphicFramePr>
          <p:nvPr>
            <p:extLst>
              <p:ext uri="{D42A27DB-BD31-4B8C-83A1-F6EECF244321}">
                <p14:modId xmlns:p14="http://schemas.microsoft.com/office/powerpoint/2010/main" val="1232927986"/>
              </p:ext>
            </p:extLst>
          </p:nvPr>
        </p:nvGraphicFramePr>
        <p:xfrm>
          <a:off x="0" y="1215572"/>
          <a:ext cx="8415734" cy="3718560"/>
        </p:xfrm>
        <a:graphic>
          <a:graphicData uri="http://schemas.openxmlformats.org/drawingml/2006/table">
            <a:tbl>
              <a:tblPr firstRow="1" bandRow="1">
                <a:tableStyleId>{025D08E4-4CB9-4A25-91DF-C19B82DA8EF8}</a:tableStyleId>
              </a:tblPr>
              <a:tblGrid>
                <a:gridCol w="2641430">
                  <a:extLst>
                    <a:ext uri="{9D8B030D-6E8A-4147-A177-3AD203B41FA5}">
                      <a16:colId xmlns:a16="http://schemas.microsoft.com/office/drawing/2014/main" val="1127618314"/>
                    </a:ext>
                  </a:extLst>
                </a:gridCol>
                <a:gridCol w="2916382">
                  <a:extLst>
                    <a:ext uri="{9D8B030D-6E8A-4147-A177-3AD203B41FA5}">
                      <a16:colId xmlns:a16="http://schemas.microsoft.com/office/drawing/2014/main" val="492385447"/>
                    </a:ext>
                  </a:extLst>
                </a:gridCol>
                <a:gridCol w="2857922">
                  <a:extLst>
                    <a:ext uri="{9D8B030D-6E8A-4147-A177-3AD203B41FA5}">
                      <a16:colId xmlns:a16="http://schemas.microsoft.com/office/drawing/2014/main" val="2691718206"/>
                    </a:ext>
                  </a:extLst>
                </a:gridCol>
              </a:tblGrid>
              <a:tr h="373780">
                <a:tc>
                  <a:txBody>
                    <a:bodyPr/>
                    <a:lstStyle/>
                    <a:p>
                      <a:pPr algn="ctr"/>
                      <a:r>
                        <a:rPr lang="en-IN" sz="1400" b="1" i="0" u="none" strike="noStrike" cap="none" baseline="0" dirty="0" smtClean="0">
                          <a:solidFill>
                            <a:srgbClr val="000000"/>
                          </a:solidFill>
                          <a:latin typeface="Arial"/>
                          <a:ea typeface="Arial"/>
                          <a:cs typeface="Arial"/>
                          <a:sym typeface="Arial"/>
                        </a:rPr>
                        <a:t>Points of</a:t>
                      </a:r>
                    </a:p>
                    <a:p>
                      <a:pPr algn="ctr"/>
                      <a:r>
                        <a:rPr lang="en-IN" sz="1400" b="1" i="0" u="none" strike="noStrike" cap="none" baseline="0" dirty="0" smtClean="0">
                          <a:solidFill>
                            <a:srgbClr val="000000"/>
                          </a:solidFill>
                          <a:latin typeface="Arial"/>
                          <a:ea typeface="Arial"/>
                          <a:cs typeface="Arial"/>
                          <a:sym typeface="Arial"/>
                        </a:rPr>
                        <a:t>Comparison</a:t>
                      </a:r>
                    </a:p>
                  </a:txBody>
                  <a:tcPr>
                    <a:solidFill>
                      <a:schemeClr val="accent3">
                        <a:lumMod val="40000"/>
                        <a:lumOff val="60000"/>
                      </a:schemeClr>
                    </a:solidFill>
                  </a:tcPr>
                </a:tc>
                <a:tc>
                  <a:txBody>
                    <a:bodyPr/>
                    <a:lstStyle/>
                    <a:p>
                      <a:pPr algn="ctr"/>
                      <a:r>
                        <a:rPr lang="en-US" b="1" dirty="0" smtClean="0"/>
                        <a:t>ICDS</a:t>
                      </a:r>
                      <a:r>
                        <a:rPr lang="en-US" b="1" baseline="0" dirty="0" smtClean="0"/>
                        <a:t> V</a:t>
                      </a:r>
                      <a:endParaRPr lang="en-IN" b="1" dirty="0"/>
                    </a:p>
                  </a:txBody>
                  <a:tcPr>
                    <a:solidFill>
                      <a:schemeClr val="accent3">
                        <a:lumMod val="40000"/>
                        <a:lumOff val="60000"/>
                      </a:schemeClr>
                    </a:solidFill>
                  </a:tcPr>
                </a:tc>
                <a:tc>
                  <a:txBody>
                    <a:bodyPr/>
                    <a:lstStyle/>
                    <a:p>
                      <a:pPr algn="ctr"/>
                      <a:r>
                        <a:rPr lang="en-US" b="1" dirty="0" smtClean="0"/>
                        <a:t>AS 10</a:t>
                      </a:r>
                      <a:endParaRPr lang="en-IN" b="1" dirty="0"/>
                    </a:p>
                  </a:txBody>
                  <a:tcPr>
                    <a:solidFill>
                      <a:schemeClr val="accent3">
                        <a:lumMod val="40000"/>
                        <a:lumOff val="60000"/>
                      </a:schemeClr>
                    </a:solidFill>
                  </a:tcPr>
                </a:tc>
                <a:extLst>
                  <a:ext uri="{0D108BD9-81ED-4DB2-BD59-A6C34878D82A}">
                    <a16:rowId xmlns:a16="http://schemas.microsoft.com/office/drawing/2014/main" val="3417812728"/>
                  </a:ext>
                </a:extLst>
              </a:tr>
              <a:tr h="752043">
                <a:tc>
                  <a:txBody>
                    <a:bodyPr/>
                    <a:lstStyle/>
                    <a:p>
                      <a:r>
                        <a:rPr lang="en-IN" sz="1200" b="0" i="0" u="none" strike="noStrike" cap="none" baseline="0" dirty="0" smtClean="0">
                          <a:solidFill>
                            <a:srgbClr val="000000"/>
                          </a:solidFill>
                          <a:latin typeface="Arial"/>
                          <a:ea typeface="Arial"/>
                          <a:cs typeface="Arial"/>
                          <a:sym typeface="Arial"/>
                        </a:rPr>
                        <a:t>Trial run expenditure (after asset is ready but before asset put to use) related to the asset incurred </a:t>
                      </a:r>
                      <a:r>
                        <a:rPr lang="en-IN" sz="1200" b="1" i="0" u="none" strike="noStrike" cap="none" baseline="0" dirty="0" smtClean="0">
                          <a:solidFill>
                            <a:srgbClr val="000000"/>
                          </a:solidFill>
                          <a:latin typeface="Arial"/>
                          <a:ea typeface="Arial"/>
                          <a:cs typeface="Arial"/>
                          <a:sym typeface="Arial"/>
                        </a:rPr>
                        <a:t>before </a:t>
                      </a:r>
                      <a:r>
                        <a:rPr lang="en-IN" sz="1200" b="0" i="0" u="none" strike="noStrike" cap="none" baseline="0" dirty="0" smtClean="0">
                          <a:solidFill>
                            <a:srgbClr val="000000"/>
                          </a:solidFill>
                          <a:latin typeface="Arial"/>
                          <a:ea typeface="Arial"/>
                          <a:cs typeface="Arial"/>
                          <a:sym typeface="Arial"/>
                        </a:rPr>
                        <a:t>commercial production </a:t>
                      </a:r>
                    </a:p>
                  </a:txBody>
                  <a:tcPr/>
                </a:tc>
                <a:tc>
                  <a:txBody>
                    <a:bodyPr/>
                    <a:lstStyle/>
                    <a:p>
                      <a:pPr marL="0" indent="0">
                        <a:buNone/>
                      </a:pPr>
                      <a:r>
                        <a:rPr lang="en-IN" sz="1200" b="0" i="0" u="none" strike="noStrike" cap="none" baseline="0" dirty="0" smtClean="0">
                          <a:solidFill>
                            <a:srgbClr val="000000"/>
                          </a:solidFill>
                          <a:latin typeface="Arial"/>
                          <a:ea typeface="Arial"/>
                          <a:cs typeface="Arial"/>
                          <a:sym typeface="Arial"/>
                        </a:rPr>
                        <a:t>Administration &amp; general overheads expense if related to bringing the asset it to its working condition is added to cost of asset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200" b="0" i="0" u="none" strike="noStrike" cap="none" baseline="0" dirty="0" smtClean="0">
                          <a:solidFill>
                            <a:srgbClr val="000000"/>
                          </a:solidFill>
                          <a:latin typeface="Arial"/>
                          <a:ea typeface="Arial"/>
                          <a:cs typeface="Arial"/>
                          <a:sym typeface="Arial"/>
                        </a:rPr>
                        <a:t>No specific reference in standard. </a:t>
                      </a:r>
                    </a:p>
                  </a:txBody>
                  <a:tcPr/>
                </a:tc>
                <a:extLst>
                  <a:ext uri="{0D108BD9-81ED-4DB2-BD59-A6C34878D82A}">
                    <a16:rowId xmlns:a16="http://schemas.microsoft.com/office/drawing/2014/main" val="2766569958"/>
                  </a:ext>
                </a:extLst>
              </a:tr>
              <a:tr h="370840">
                <a:tc>
                  <a:txBody>
                    <a:bodyPr/>
                    <a:lstStyle/>
                    <a:p>
                      <a:r>
                        <a:rPr lang="en-IN" sz="1200" b="0" i="0" u="none" strike="noStrike" cap="none" baseline="0" dirty="0" smtClean="0">
                          <a:solidFill>
                            <a:srgbClr val="000000"/>
                          </a:solidFill>
                          <a:latin typeface="Arial"/>
                          <a:ea typeface="Arial"/>
                          <a:cs typeface="Arial"/>
                          <a:sym typeface="Arial"/>
                        </a:rPr>
                        <a:t>Concept of materiality for Fixed asset </a:t>
                      </a:r>
                    </a:p>
                  </a:txBody>
                  <a:tcPr>
                    <a:solidFill>
                      <a:schemeClr val="accent3">
                        <a:lumMod val="40000"/>
                        <a:lumOff val="60000"/>
                      </a:schemeClr>
                    </a:solidFill>
                  </a:tcPr>
                </a:tc>
                <a:tc>
                  <a:txBody>
                    <a:bodyPr/>
                    <a:lstStyle/>
                    <a:p>
                      <a:r>
                        <a:rPr lang="en-US" sz="1200" dirty="0" smtClean="0"/>
                        <a:t>ICDS does not have the concept of materiality and therefore to consider the principle of enduring benefit of the asset for the purpose of treating the particular item as tangible fixed asset.</a:t>
                      </a:r>
                      <a:endParaRPr lang="en-IN" sz="1200" b="0" i="0" u="none" strike="noStrike" cap="none" baseline="0" dirty="0" smtClean="0">
                        <a:solidFill>
                          <a:srgbClr val="000000"/>
                        </a:solidFill>
                        <a:latin typeface="Arial"/>
                        <a:ea typeface="Arial"/>
                        <a:cs typeface="Arial"/>
                        <a:sym typeface="Arial"/>
                      </a:endParaRP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smtClean="0"/>
                        <a:t>In case of insignificant items, may be appropriate to aggregate the value of</a:t>
                      </a:r>
                      <a:r>
                        <a:rPr lang="en-US" sz="1200" baseline="0" dirty="0" smtClean="0"/>
                        <a:t> </a:t>
                      </a:r>
                      <a:r>
                        <a:rPr lang="en-US" sz="1200" dirty="0" smtClean="0"/>
                        <a:t> items and, on the basis of judgement and materiality of the amount, to decide to expense such items in its books. </a:t>
                      </a:r>
                      <a:endParaRPr lang="en-IN" sz="1200" b="0" i="0" u="none" strike="noStrike" cap="none" baseline="0" dirty="0" smtClean="0">
                        <a:solidFill>
                          <a:srgbClr val="000000"/>
                        </a:solidFill>
                        <a:latin typeface="Arial"/>
                        <a:ea typeface="Arial"/>
                        <a:cs typeface="Arial"/>
                        <a:sym typeface="Arial"/>
                      </a:endParaRPr>
                    </a:p>
                  </a:txBody>
                  <a:tcPr>
                    <a:solidFill>
                      <a:schemeClr val="accent3">
                        <a:lumMod val="40000"/>
                        <a:lumOff val="60000"/>
                      </a:schemeClr>
                    </a:solidFill>
                  </a:tcPr>
                </a:tc>
                <a:extLst>
                  <a:ext uri="{0D108BD9-81ED-4DB2-BD59-A6C34878D82A}">
                    <a16:rowId xmlns:a16="http://schemas.microsoft.com/office/drawing/2014/main" val="1606924379"/>
                  </a:ext>
                </a:extLst>
              </a:tr>
              <a:tr h="587944">
                <a:tc>
                  <a:txBody>
                    <a:bodyPr/>
                    <a:lstStyle/>
                    <a:p>
                      <a:r>
                        <a:rPr lang="en-IN" sz="1200" b="0" i="0" u="none" strike="noStrike" cap="none" baseline="0" dirty="0" smtClean="0">
                          <a:solidFill>
                            <a:srgbClr val="000000"/>
                          </a:solidFill>
                          <a:latin typeface="Arial"/>
                          <a:ea typeface="Arial"/>
                          <a:cs typeface="Arial"/>
                          <a:sym typeface="Arial"/>
                        </a:rPr>
                        <a:t>Value of Assets acquired in exchange of other assets recognised at values other then fair value</a:t>
                      </a:r>
                    </a:p>
                  </a:txBody>
                  <a:tcPr/>
                </a:tc>
                <a:tc>
                  <a:txBody>
                    <a:bodyPr/>
                    <a:lstStyle/>
                    <a:p>
                      <a:r>
                        <a:rPr lang="en-IN" sz="1200" b="1" i="0" u="none" strike="noStrike" cap="none" baseline="0" dirty="0" smtClean="0">
                          <a:solidFill>
                            <a:srgbClr val="000000"/>
                          </a:solidFill>
                          <a:latin typeface="Arial"/>
                          <a:ea typeface="Arial"/>
                          <a:cs typeface="Arial"/>
                          <a:sym typeface="Arial"/>
                        </a:rPr>
                        <a:t>Recognition is to be at fair value of the tangible fixed asset, </a:t>
                      </a:r>
                      <a:r>
                        <a:rPr lang="en-US" sz="1200" dirty="0" smtClean="0"/>
                        <a:t>i.e. in computation of income, addition to the block of assets is recorded at fair value of the asset acquired and, to that extent, the difference adjusted in computing the total income</a:t>
                      </a:r>
                      <a:endParaRPr lang="en-IN" sz="1200" b="0" i="0" u="none" strike="noStrike" cap="none" baseline="0" dirty="0" smtClean="0">
                        <a:solidFill>
                          <a:srgbClr val="000000"/>
                        </a:solidFill>
                        <a:latin typeface="Arial"/>
                        <a:ea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200" b="0" i="0" u="none" strike="noStrike" cap="none" baseline="0" dirty="0" smtClean="0">
                          <a:solidFill>
                            <a:srgbClr val="000000"/>
                          </a:solidFill>
                          <a:latin typeface="Arial"/>
                          <a:ea typeface="Arial"/>
                          <a:cs typeface="Arial"/>
                          <a:sym typeface="Arial"/>
                        </a:rPr>
                        <a:t>Cost of acquisition is recorded either at FMV or NBV of asset given up, and adjustment done for any balancing payment or receipt of cash or other consideration</a:t>
                      </a:r>
                    </a:p>
                  </a:txBody>
                  <a:tcPr/>
                </a:tc>
                <a:extLst>
                  <a:ext uri="{0D108BD9-81ED-4DB2-BD59-A6C34878D82A}">
                    <a16:rowId xmlns:a16="http://schemas.microsoft.com/office/drawing/2014/main" val="4219459664"/>
                  </a:ext>
                </a:extLst>
              </a:tr>
            </a:tbl>
          </a:graphicData>
        </a:graphic>
      </p:graphicFrame>
    </p:spTree>
    <p:extLst>
      <p:ext uri="{BB962C8B-B14F-4D97-AF65-F5344CB8AC3E}">
        <p14:creationId xmlns:p14="http://schemas.microsoft.com/office/powerpoint/2010/main" val="38113412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ICDS - V Vs AS - 10</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grpSp>
        <p:nvGrpSpPr>
          <p:cNvPr id="5" name="Google Shape;239;p16"/>
          <p:cNvGrpSpPr/>
          <p:nvPr/>
        </p:nvGrpSpPr>
        <p:grpSpPr>
          <a:xfrm>
            <a:off x="282216" y="590918"/>
            <a:ext cx="369505" cy="369505"/>
            <a:chOff x="2594050" y="1631825"/>
            <a:chExt cx="439625" cy="439625"/>
          </a:xfrm>
        </p:grpSpPr>
        <p:sp>
          <p:nvSpPr>
            <p:cNvPr id="6"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1" name="Table 10"/>
          <p:cNvGraphicFramePr>
            <a:graphicFrameLocks noGrp="1"/>
          </p:cNvGraphicFramePr>
          <p:nvPr>
            <p:extLst>
              <p:ext uri="{D42A27DB-BD31-4B8C-83A1-F6EECF244321}">
                <p14:modId xmlns:p14="http://schemas.microsoft.com/office/powerpoint/2010/main" val="2139509213"/>
              </p:ext>
            </p:extLst>
          </p:nvPr>
        </p:nvGraphicFramePr>
        <p:xfrm>
          <a:off x="74061" y="1448683"/>
          <a:ext cx="8415734" cy="3117784"/>
        </p:xfrm>
        <a:graphic>
          <a:graphicData uri="http://schemas.openxmlformats.org/drawingml/2006/table">
            <a:tbl>
              <a:tblPr firstRow="1" bandRow="1">
                <a:tableStyleId>{025D08E4-4CB9-4A25-91DF-C19B82DA8EF8}</a:tableStyleId>
              </a:tblPr>
              <a:tblGrid>
                <a:gridCol w="1658486">
                  <a:extLst>
                    <a:ext uri="{9D8B030D-6E8A-4147-A177-3AD203B41FA5}">
                      <a16:colId xmlns:a16="http://schemas.microsoft.com/office/drawing/2014/main" val="1127618314"/>
                    </a:ext>
                  </a:extLst>
                </a:gridCol>
                <a:gridCol w="3114516">
                  <a:extLst>
                    <a:ext uri="{9D8B030D-6E8A-4147-A177-3AD203B41FA5}">
                      <a16:colId xmlns:a16="http://schemas.microsoft.com/office/drawing/2014/main" val="492385447"/>
                    </a:ext>
                  </a:extLst>
                </a:gridCol>
                <a:gridCol w="3642732">
                  <a:extLst>
                    <a:ext uri="{9D8B030D-6E8A-4147-A177-3AD203B41FA5}">
                      <a16:colId xmlns:a16="http://schemas.microsoft.com/office/drawing/2014/main" val="2691718206"/>
                    </a:ext>
                  </a:extLst>
                </a:gridCol>
              </a:tblGrid>
              <a:tr h="373780">
                <a:tc>
                  <a:txBody>
                    <a:bodyPr/>
                    <a:lstStyle/>
                    <a:p>
                      <a:pPr algn="ctr"/>
                      <a:r>
                        <a:rPr lang="en-IN" sz="1400" b="1" i="0" u="none" strike="noStrike" cap="none" baseline="0" dirty="0" smtClean="0">
                          <a:solidFill>
                            <a:srgbClr val="000000"/>
                          </a:solidFill>
                          <a:latin typeface="Arial"/>
                          <a:ea typeface="Arial"/>
                          <a:cs typeface="Arial"/>
                          <a:sym typeface="Arial"/>
                        </a:rPr>
                        <a:t>Points of</a:t>
                      </a:r>
                    </a:p>
                    <a:p>
                      <a:pPr algn="ctr"/>
                      <a:r>
                        <a:rPr lang="en-IN" sz="1400" b="1" i="0" u="none" strike="noStrike" cap="none" baseline="0" dirty="0" smtClean="0">
                          <a:solidFill>
                            <a:srgbClr val="000000"/>
                          </a:solidFill>
                          <a:latin typeface="Arial"/>
                          <a:ea typeface="Arial"/>
                          <a:cs typeface="Arial"/>
                          <a:sym typeface="Arial"/>
                        </a:rPr>
                        <a:t>Comparison</a:t>
                      </a:r>
                    </a:p>
                  </a:txBody>
                  <a:tcPr>
                    <a:solidFill>
                      <a:schemeClr val="accent3">
                        <a:lumMod val="40000"/>
                        <a:lumOff val="60000"/>
                      </a:schemeClr>
                    </a:solidFill>
                  </a:tcPr>
                </a:tc>
                <a:tc>
                  <a:txBody>
                    <a:bodyPr/>
                    <a:lstStyle/>
                    <a:p>
                      <a:pPr algn="ctr"/>
                      <a:r>
                        <a:rPr lang="en-US" b="1" dirty="0" smtClean="0"/>
                        <a:t>ICDS</a:t>
                      </a:r>
                      <a:r>
                        <a:rPr lang="en-US" b="1" baseline="0" dirty="0" smtClean="0"/>
                        <a:t> V</a:t>
                      </a:r>
                      <a:endParaRPr lang="en-IN" b="1" dirty="0"/>
                    </a:p>
                  </a:txBody>
                  <a:tcPr>
                    <a:solidFill>
                      <a:schemeClr val="accent3">
                        <a:lumMod val="40000"/>
                        <a:lumOff val="60000"/>
                      </a:schemeClr>
                    </a:solidFill>
                  </a:tcPr>
                </a:tc>
                <a:tc>
                  <a:txBody>
                    <a:bodyPr/>
                    <a:lstStyle/>
                    <a:p>
                      <a:pPr algn="ctr"/>
                      <a:r>
                        <a:rPr lang="en-US" b="1" dirty="0" smtClean="0"/>
                        <a:t>AS 10</a:t>
                      </a:r>
                      <a:endParaRPr lang="en-IN" b="1" dirty="0"/>
                    </a:p>
                  </a:txBody>
                  <a:tcPr>
                    <a:solidFill>
                      <a:schemeClr val="accent3">
                        <a:lumMod val="40000"/>
                        <a:lumOff val="60000"/>
                      </a:schemeClr>
                    </a:solidFill>
                  </a:tcPr>
                </a:tc>
                <a:extLst>
                  <a:ext uri="{0D108BD9-81ED-4DB2-BD59-A6C34878D82A}">
                    <a16:rowId xmlns:a16="http://schemas.microsoft.com/office/drawing/2014/main" val="3417812728"/>
                  </a:ext>
                </a:extLst>
              </a:tr>
              <a:tr h="752043">
                <a:tc>
                  <a:txBody>
                    <a:bodyPr/>
                    <a:lstStyle/>
                    <a:p>
                      <a:r>
                        <a:rPr lang="en-IN" sz="1200" b="0" i="0" u="none" strike="noStrike" cap="none" baseline="0" dirty="0" smtClean="0">
                          <a:solidFill>
                            <a:srgbClr val="000000"/>
                          </a:solidFill>
                          <a:latin typeface="Arial"/>
                          <a:ea typeface="Arial"/>
                          <a:cs typeface="Arial"/>
                          <a:sym typeface="Arial"/>
                        </a:rPr>
                        <a:t>Several items purchased for a consolidated price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200" b="0" i="0" u="none" strike="noStrike" cap="none" baseline="0" dirty="0" smtClean="0">
                          <a:solidFill>
                            <a:srgbClr val="000000"/>
                          </a:solidFill>
                          <a:latin typeface="Arial"/>
                          <a:ea typeface="Arial"/>
                          <a:cs typeface="Arial"/>
                          <a:sym typeface="Arial"/>
                        </a:rPr>
                        <a:t>The consideration shall be apportioned to the various assets </a:t>
                      </a:r>
                      <a:r>
                        <a:rPr lang="en-IN" sz="1200" b="1" i="0" u="none" strike="noStrike" cap="none" baseline="0" dirty="0" smtClean="0">
                          <a:solidFill>
                            <a:srgbClr val="000000"/>
                          </a:solidFill>
                          <a:latin typeface="Arial"/>
                          <a:ea typeface="Arial"/>
                          <a:cs typeface="Arial"/>
                          <a:sym typeface="Arial"/>
                        </a:rPr>
                        <a:t>on a fair basis, </a:t>
                      </a:r>
                      <a:r>
                        <a:rPr lang="en-IN" sz="1200" b="0" i="0" u="none" strike="noStrike" cap="none" baseline="0" dirty="0" smtClean="0">
                          <a:solidFill>
                            <a:srgbClr val="000000"/>
                          </a:solidFill>
                          <a:latin typeface="Arial"/>
                          <a:ea typeface="Arial"/>
                          <a:cs typeface="Arial"/>
                          <a:sym typeface="Arial"/>
                        </a:rPr>
                        <a:t>no specific mention of requirement of fair </a:t>
                      </a:r>
                      <a:r>
                        <a:rPr lang="en-IN" sz="1200" b="0" i="0" u="none" strike="noStrike" cap="none" baseline="0" dirty="0" err="1" smtClean="0">
                          <a:solidFill>
                            <a:srgbClr val="000000"/>
                          </a:solidFill>
                          <a:latin typeface="Arial"/>
                          <a:ea typeface="Arial"/>
                          <a:cs typeface="Arial"/>
                          <a:sym typeface="Arial"/>
                        </a:rPr>
                        <a:t>valuer</a:t>
                      </a:r>
                      <a:r>
                        <a:rPr lang="en-IN" sz="1200" b="0" i="0" u="none" strike="noStrike" cap="none" baseline="0" dirty="0" smtClean="0">
                          <a:solidFill>
                            <a:srgbClr val="000000"/>
                          </a:solidFill>
                          <a:latin typeface="Arial"/>
                          <a:ea typeface="Arial"/>
                          <a:cs typeface="Arial"/>
                          <a:sym typeface="Arial"/>
                        </a:rPr>
                        <a:t> where values not measured. </a:t>
                      </a:r>
                      <a:endParaRPr lang="en-IN" sz="1200" b="1" i="0" u="none" strike="noStrike" cap="none" baseline="0" dirty="0" smtClean="0">
                        <a:solidFill>
                          <a:srgbClr val="000000"/>
                        </a:solidFill>
                        <a:latin typeface="Arial"/>
                        <a:ea typeface="Arial"/>
                        <a:cs typeface="Arial"/>
                        <a:sym typeface="Arial"/>
                      </a:endParaRPr>
                    </a:p>
                    <a:p>
                      <a:endParaRPr lang="en-IN" sz="1200" b="1" i="0" u="none" strike="noStrike" cap="none" baseline="0" dirty="0" smtClean="0">
                        <a:solidFill>
                          <a:srgbClr val="000000"/>
                        </a:solidFill>
                        <a:latin typeface="Arial"/>
                        <a:ea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200" b="0" i="0" u="none" strike="noStrike" cap="none" baseline="0" dirty="0" smtClean="0">
                          <a:solidFill>
                            <a:srgbClr val="000000"/>
                          </a:solidFill>
                          <a:latin typeface="Arial"/>
                          <a:ea typeface="Arial"/>
                          <a:cs typeface="Arial"/>
                          <a:sym typeface="Arial"/>
                        </a:rPr>
                        <a:t>The consideration shall be apportioned to the various assets </a:t>
                      </a:r>
                      <a:r>
                        <a:rPr lang="en-IN" sz="1200" b="1" i="0" u="none" strike="noStrike" cap="none" baseline="0" dirty="0" smtClean="0">
                          <a:solidFill>
                            <a:srgbClr val="000000"/>
                          </a:solidFill>
                          <a:latin typeface="Arial"/>
                          <a:ea typeface="Arial"/>
                          <a:cs typeface="Arial"/>
                          <a:sym typeface="Arial"/>
                        </a:rPr>
                        <a:t>on a fair basis, I</a:t>
                      </a:r>
                      <a:r>
                        <a:rPr lang="en-US" sz="1200" dirty="0" smtClean="0"/>
                        <a:t>n case the fair values of the items acquired cannot be measured reliably, these values are estimated on a fair basis as determined by competent </a:t>
                      </a:r>
                      <a:r>
                        <a:rPr lang="en-US" sz="1200" dirty="0" err="1" smtClean="0"/>
                        <a:t>valuers</a:t>
                      </a:r>
                      <a:r>
                        <a:rPr lang="en-US" sz="1200" dirty="0" smtClean="0"/>
                        <a:t>. </a:t>
                      </a:r>
                      <a:endParaRPr lang="en-IN" sz="1200" b="0" i="0" u="none" strike="noStrike" cap="none" baseline="0" dirty="0" smtClean="0">
                        <a:solidFill>
                          <a:srgbClr val="000000"/>
                        </a:solidFill>
                        <a:latin typeface="Arial"/>
                        <a:ea typeface="Arial"/>
                        <a:cs typeface="Arial"/>
                        <a:sym typeface="Arial"/>
                      </a:endParaRPr>
                    </a:p>
                  </a:txBody>
                  <a:tcPr/>
                </a:tc>
                <a:extLst>
                  <a:ext uri="{0D108BD9-81ED-4DB2-BD59-A6C34878D82A}">
                    <a16:rowId xmlns:a16="http://schemas.microsoft.com/office/drawing/2014/main" val="2766569958"/>
                  </a:ext>
                </a:extLst>
              </a:tr>
              <a:tr h="370840">
                <a:tc>
                  <a:txBody>
                    <a:bodyPr/>
                    <a:lstStyle/>
                    <a:p>
                      <a:r>
                        <a:rPr lang="en-IN" sz="1200" b="0" i="0" u="none" strike="noStrike" cap="none" baseline="0" dirty="0" smtClean="0">
                          <a:solidFill>
                            <a:srgbClr val="000000"/>
                          </a:solidFill>
                          <a:latin typeface="Arial"/>
                          <a:ea typeface="Arial"/>
                          <a:cs typeface="Arial"/>
                          <a:sym typeface="Arial"/>
                        </a:rPr>
                        <a:t>Tangible Assets acquired against non-monetary consideration (shares or other securities)</a:t>
                      </a:r>
                    </a:p>
                  </a:txBody>
                  <a:tcPr>
                    <a:solidFill>
                      <a:schemeClr val="accent3">
                        <a:lumMod val="40000"/>
                        <a:lumOff val="60000"/>
                      </a:schemeClr>
                    </a:solidFill>
                  </a:tcPr>
                </a:tc>
                <a:tc>
                  <a:txBody>
                    <a:bodyPr/>
                    <a:lstStyle/>
                    <a:p>
                      <a:r>
                        <a:rPr lang="en-IN" sz="1200" b="0" i="0" u="none" strike="noStrike" cap="none" baseline="0" dirty="0" smtClean="0">
                          <a:solidFill>
                            <a:srgbClr val="000000"/>
                          </a:solidFill>
                          <a:latin typeface="Arial"/>
                          <a:ea typeface="Arial"/>
                          <a:cs typeface="Arial"/>
                          <a:sym typeface="Arial"/>
                        </a:rPr>
                        <a:t>Fair value of the asset acquired to be its actual cost</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200" b="0" i="0" u="none" strike="noStrike" cap="none" baseline="0" dirty="0" smtClean="0">
                          <a:solidFill>
                            <a:srgbClr val="000000"/>
                          </a:solidFill>
                          <a:latin typeface="Arial"/>
                          <a:ea typeface="Arial"/>
                          <a:cs typeface="Arial"/>
                          <a:sym typeface="Arial"/>
                        </a:rPr>
                        <a:t>Assets acquired recorded at its FMV, or the FMV of the securities issued, whichever is more clearly evident</a:t>
                      </a:r>
                    </a:p>
                    <a:p>
                      <a:endParaRPr lang="en-IN" sz="1200" b="0" i="0" u="none" strike="noStrike" cap="none" baseline="0" dirty="0" smtClean="0">
                        <a:solidFill>
                          <a:srgbClr val="000000"/>
                        </a:solidFill>
                        <a:latin typeface="Arial"/>
                        <a:ea typeface="Arial"/>
                        <a:cs typeface="Arial"/>
                        <a:sym typeface="Arial"/>
                      </a:endParaRPr>
                    </a:p>
                  </a:txBody>
                  <a:tcPr>
                    <a:solidFill>
                      <a:schemeClr val="accent3">
                        <a:lumMod val="40000"/>
                        <a:lumOff val="60000"/>
                      </a:schemeClr>
                    </a:solidFill>
                  </a:tcPr>
                </a:tc>
                <a:extLst>
                  <a:ext uri="{0D108BD9-81ED-4DB2-BD59-A6C34878D82A}">
                    <a16:rowId xmlns:a16="http://schemas.microsoft.com/office/drawing/2014/main" val="1606924379"/>
                  </a:ext>
                </a:extLst>
              </a:tr>
              <a:tr h="587944">
                <a:tc>
                  <a:txBody>
                    <a:bodyPr/>
                    <a:lstStyle/>
                    <a:p>
                      <a:r>
                        <a:rPr lang="en-IN" sz="1200" b="0" i="0" u="none" strike="noStrike" cap="none" baseline="0" dirty="0" smtClean="0">
                          <a:solidFill>
                            <a:srgbClr val="000000"/>
                          </a:solidFill>
                          <a:latin typeface="Arial"/>
                          <a:ea typeface="Arial"/>
                          <a:cs typeface="Arial"/>
                          <a:sym typeface="Arial"/>
                        </a:rPr>
                        <a:t>Cost of major inspection</a:t>
                      </a:r>
                    </a:p>
                  </a:txBody>
                  <a:tcPr/>
                </a:tc>
                <a:tc>
                  <a:txBody>
                    <a:bodyPr/>
                    <a:lstStyle/>
                    <a:p>
                      <a:r>
                        <a:rPr lang="en-IN" sz="1200" b="0" i="0" u="none" strike="noStrike" cap="none" baseline="0" dirty="0" smtClean="0">
                          <a:solidFill>
                            <a:srgbClr val="000000"/>
                          </a:solidFill>
                          <a:latin typeface="Arial"/>
                          <a:ea typeface="Arial"/>
                          <a:cs typeface="Arial"/>
                          <a:sym typeface="Arial"/>
                        </a:rPr>
                        <a:t>Not discussed</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200" b="0" i="0" u="none" strike="noStrike" cap="none" baseline="0" dirty="0" smtClean="0">
                          <a:solidFill>
                            <a:srgbClr val="000000"/>
                          </a:solidFill>
                          <a:latin typeface="Arial"/>
                          <a:ea typeface="Arial"/>
                          <a:cs typeface="Arial"/>
                          <a:sym typeface="Arial"/>
                        </a:rPr>
                        <a:t>Generally expensed out when incurred</a:t>
                      </a:r>
                    </a:p>
                  </a:txBody>
                  <a:tcPr/>
                </a:tc>
                <a:extLst>
                  <a:ext uri="{0D108BD9-81ED-4DB2-BD59-A6C34878D82A}">
                    <a16:rowId xmlns:a16="http://schemas.microsoft.com/office/drawing/2014/main" val="4219459664"/>
                  </a:ext>
                </a:extLst>
              </a:tr>
            </a:tbl>
          </a:graphicData>
        </a:graphic>
      </p:graphicFrame>
    </p:spTree>
    <p:extLst>
      <p:ext uri="{BB962C8B-B14F-4D97-AF65-F5344CB8AC3E}">
        <p14:creationId xmlns:p14="http://schemas.microsoft.com/office/powerpoint/2010/main" val="1573688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59" y="1681441"/>
            <a:ext cx="8584635" cy="2955059"/>
          </a:xfrm>
        </p:spPr>
        <p:txBody>
          <a:bodyPr/>
          <a:lstStyle/>
          <a:p>
            <a:r>
              <a:rPr lang="en-US" sz="1200" dirty="0" smtClean="0">
                <a:solidFill>
                  <a:schemeClr val="tx1"/>
                </a:solidFill>
              </a:rPr>
              <a:t>Category of Entities: - </a:t>
            </a:r>
            <a:br>
              <a:rPr lang="en-US" sz="1200" dirty="0" smtClean="0">
                <a:solidFill>
                  <a:schemeClr val="tx1"/>
                </a:solidFill>
              </a:rPr>
            </a:br>
            <a:r>
              <a:rPr lang="en-US" sz="1200" dirty="0" smtClean="0">
                <a:solidFill>
                  <a:schemeClr val="tx1"/>
                </a:solidFill>
              </a:rPr>
              <a:t/>
            </a:r>
            <a:br>
              <a:rPr lang="en-US" sz="1200" dirty="0" smtClean="0">
                <a:solidFill>
                  <a:schemeClr val="tx1"/>
                </a:solidFill>
              </a:rPr>
            </a:br>
            <a:r>
              <a:rPr lang="en-US" sz="1200" dirty="0" smtClean="0">
                <a:solidFill>
                  <a:schemeClr val="tx1"/>
                </a:solidFill>
              </a:rPr>
              <a:t/>
            </a:r>
            <a:br>
              <a:rPr lang="en-US" sz="1200" dirty="0" smtClean="0">
                <a:solidFill>
                  <a:schemeClr val="tx1"/>
                </a:solidFill>
              </a:rPr>
            </a:br>
            <a:r>
              <a:rPr lang="en-US" sz="1200" dirty="0" smtClean="0">
                <a:solidFill>
                  <a:schemeClr val="tx1"/>
                </a:solidFill>
              </a:rPr>
              <a:t/>
            </a:r>
            <a:br>
              <a:rPr lang="en-US" sz="1200" dirty="0" smtClean="0">
                <a:solidFill>
                  <a:schemeClr val="tx1"/>
                </a:solidFill>
              </a:rPr>
            </a:br>
            <a:r>
              <a:rPr lang="en-US" sz="1200" dirty="0">
                <a:solidFill>
                  <a:schemeClr val="tx1"/>
                </a:solidFill>
              </a:rPr>
              <a:t/>
            </a:r>
            <a:br>
              <a:rPr lang="en-US" sz="1200" dirty="0">
                <a:solidFill>
                  <a:schemeClr val="tx1"/>
                </a:solidFill>
              </a:rPr>
            </a:br>
            <a:r>
              <a:rPr lang="en-US" sz="1200" dirty="0" smtClean="0">
                <a:solidFill>
                  <a:schemeClr val="tx1"/>
                </a:solidFill>
              </a:rPr>
              <a:t/>
            </a:r>
            <a:br>
              <a:rPr lang="en-US" sz="1200" dirty="0" smtClean="0">
                <a:solidFill>
                  <a:schemeClr val="tx1"/>
                </a:solidFill>
              </a:rPr>
            </a:br>
            <a:r>
              <a:rPr lang="en-US" sz="1200" dirty="0">
                <a:solidFill>
                  <a:schemeClr val="tx1"/>
                </a:solidFill>
              </a:rPr>
              <a:t/>
            </a:r>
            <a:br>
              <a:rPr lang="en-US" sz="1200" dirty="0">
                <a:solidFill>
                  <a:schemeClr val="tx1"/>
                </a:solidFill>
              </a:rPr>
            </a:br>
            <a:r>
              <a:rPr lang="en-US" sz="1200" dirty="0">
                <a:solidFill>
                  <a:schemeClr val="tx1"/>
                </a:solidFill>
              </a:rPr>
              <a:t/>
            </a:r>
            <a:br>
              <a:rPr lang="en-US" sz="1200" dirty="0">
                <a:solidFill>
                  <a:schemeClr val="tx1"/>
                </a:solidFill>
              </a:rPr>
            </a:br>
            <a:r>
              <a:rPr lang="en-US" sz="1200" dirty="0" smtClean="0">
                <a:solidFill>
                  <a:schemeClr val="tx1"/>
                </a:solidFill>
              </a:rPr>
              <a:t/>
            </a:r>
            <a:br>
              <a:rPr lang="en-US" sz="1200" dirty="0" smtClean="0">
                <a:solidFill>
                  <a:schemeClr val="tx1"/>
                </a:solidFill>
              </a:rPr>
            </a:br>
            <a:r>
              <a:rPr lang="en-US" sz="1200" dirty="0">
                <a:solidFill>
                  <a:schemeClr val="tx1"/>
                </a:solidFill>
              </a:rPr>
              <a:t/>
            </a:r>
            <a:br>
              <a:rPr lang="en-US" sz="1200" dirty="0">
                <a:solidFill>
                  <a:schemeClr val="tx1"/>
                </a:solidFill>
              </a:rPr>
            </a:br>
            <a:r>
              <a:rPr lang="en-US" sz="1200" dirty="0" smtClean="0">
                <a:solidFill>
                  <a:schemeClr val="tx1"/>
                </a:solidFill>
              </a:rPr>
              <a:t/>
            </a:r>
            <a:br>
              <a:rPr lang="en-US" sz="1200" dirty="0" smtClean="0">
                <a:solidFill>
                  <a:schemeClr val="tx1"/>
                </a:solidFill>
              </a:rPr>
            </a:br>
            <a:r>
              <a:rPr lang="en-US" sz="1200" dirty="0" smtClean="0">
                <a:solidFill>
                  <a:schemeClr val="tx1"/>
                </a:solidFill>
              </a:rPr>
              <a:t>	</a:t>
            </a:r>
            <a:br>
              <a:rPr lang="en-US" sz="1200" dirty="0" smtClean="0">
                <a:solidFill>
                  <a:schemeClr val="tx1"/>
                </a:solidFill>
              </a:rPr>
            </a:br>
            <a:r>
              <a:rPr lang="en-US" sz="1200" dirty="0">
                <a:solidFill>
                  <a:schemeClr val="tx1"/>
                </a:solidFill>
              </a:rPr>
              <a:t/>
            </a:r>
            <a:br>
              <a:rPr lang="en-US" sz="1200" dirty="0">
                <a:solidFill>
                  <a:schemeClr val="tx1"/>
                </a:solidFill>
              </a:rPr>
            </a:br>
            <a:r>
              <a:rPr lang="en-US" sz="1200" dirty="0" smtClean="0">
                <a:solidFill>
                  <a:schemeClr val="tx1"/>
                </a:solidFill>
              </a:rPr>
              <a:t/>
            </a:r>
            <a:br>
              <a:rPr lang="en-US" sz="1200" dirty="0" smtClean="0">
                <a:solidFill>
                  <a:schemeClr val="tx1"/>
                </a:solidFill>
              </a:rPr>
            </a:br>
            <a:r>
              <a:rPr lang="en-US" sz="1200" dirty="0" smtClean="0">
                <a:solidFill>
                  <a:schemeClr val="tx1"/>
                </a:solidFill>
              </a:rPr>
              <a:t>-   </a:t>
            </a:r>
            <a:r>
              <a:rPr lang="en-US" sz="1200" b="0" dirty="0" smtClean="0">
                <a:solidFill>
                  <a:schemeClr val="tx1"/>
                </a:solidFill>
              </a:rPr>
              <a:t>Turnover </a:t>
            </a:r>
            <a:r>
              <a:rPr lang="en-US" sz="1200" b="0" dirty="0">
                <a:solidFill>
                  <a:schemeClr val="tx1"/>
                </a:solidFill>
              </a:rPr>
              <a:t>(excluding other income) </a:t>
            </a:r>
            <a:r>
              <a:rPr lang="en-US" sz="1200" dirty="0" smtClean="0">
                <a:solidFill>
                  <a:schemeClr val="tx1"/>
                </a:solidFill>
              </a:rPr>
              <a:t> </a:t>
            </a:r>
            <a:br>
              <a:rPr lang="en-US" sz="1200" dirty="0" smtClean="0">
                <a:solidFill>
                  <a:schemeClr val="tx1"/>
                </a:solidFill>
              </a:rPr>
            </a:br>
            <a:r>
              <a:rPr lang="en-US" sz="1200" dirty="0" smtClean="0">
                <a:solidFill>
                  <a:schemeClr val="tx1"/>
                </a:solidFill>
              </a:rPr>
              <a:t>-    </a:t>
            </a:r>
            <a:r>
              <a:rPr lang="en-US" sz="1200" b="0" dirty="0" smtClean="0">
                <a:solidFill>
                  <a:schemeClr val="tx1"/>
                </a:solidFill>
              </a:rPr>
              <a:t>Borrowing  -- includes public deposits. </a:t>
            </a:r>
            <a:r>
              <a:rPr lang="en-US" sz="1200" b="0" dirty="0">
                <a:solidFill>
                  <a:schemeClr val="tx1"/>
                </a:solidFill>
              </a:rPr>
              <a:t/>
            </a:r>
            <a:br>
              <a:rPr lang="en-US" sz="1200" b="0" dirty="0">
                <a:solidFill>
                  <a:schemeClr val="tx1"/>
                </a:solidFill>
              </a:rPr>
            </a:br>
            <a:r>
              <a:rPr lang="en-US" sz="1200" b="0" dirty="0" smtClean="0">
                <a:solidFill>
                  <a:schemeClr val="tx1"/>
                </a:solidFill>
              </a:rPr>
              <a:t/>
            </a:r>
            <a:br>
              <a:rPr lang="en-US" sz="1200" b="0" dirty="0" smtClean="0">
                <a:solidFill>
                  <a:schemeClr val="tx1"/>
                </a:solidFill>
              </a:rPr>
            </a:br>
            <a:r>
              <a:rPr lang="en-US" sz="1200" dirty="0" smtClean="0">
                <a:solidFill>
                  <a:schemeClr val="tx1"/>
                </a:solidFill>
              </a:rPr>
              <a:t>-  </a:t>
            </a:r>
            <a:r>
              <a:rPr lang="en-US" sz="1200" b="0" dirty="0" smtClean="0">
                <a:solidFill>
                  <a:schemeClr val="tx1"/>
                </a:solidFill>
              </a:rPr>
              <a:t>This </a:t>
            </a:r>
            <a:r>
              <a:rPr lang="en-US" sz="1200" b="0" dirty="0">
                <a:solidFill>
                  <a:schemeClr val="tx1"/>
                </a:solidFill>
              </a:rPr>
              <a:t>Announcement is not relevant for Non-company entities who may be required to follow </a:t>
            </a:r>
            <a:r>
              <a:rPr lang="en-US" sz="1200" b="0" dirty="0" err="1">
                <a:solidFill>
                  <a:schemeClr val="tx1"/>
                </a:solidFill>
              </a:rPr>
              <a:t>Ind</a:t>
            </a:r>
            <a:r>
              <a:rPr lang="en-US" sz="1200" b="0" dirty="0">
                <a:solidFill>
                  <a:schemeClr val="tx1"/>
                </a:solidFill>
              </a:rPr>
              <a:t> AS </a:t>
            </a:r>
            <a:r>
              <a:rPr lang="en-US" sz="1200" b="0" dirty="0" err="1">
                <a:solidFill>
                  <a:schemeClr val="tx1"/>
                </a:solidFill>
              </a:rPr>
              <a:t>as</a:t>
            </a:r>
            <a:r>
              <a:rPr lang="en-US" sz="1200" b="0" dirty="0">
                <a:solidFill>
                  <a:schemeClr val="tx1"/>
                </a:solidFill>
              </a:rPr>
              <a:t> per relevant regulatory requirements applicable to such entities.</a:t>
            </a:r>
            <a:br>
              <a:rPr lang="en-US" sz="1200" b="0" dirty="0">
                <a:solidFill>
                  <a:schemeClr val="tx1"/>
                </a:solidFill>
              </a:rPr>
            </a:br>
            <a:r>
              <a:rPr lang="en-US" sz="1200" b="0" dirty="0">
                <a:solidFill>
                  <a:schemeClr val="tx1"/>
                </a:solidFill>
              </a:rPr>
              <a:t/>
            </a:r>
            <a:br>
              <a:rPr lang="en-US" sz="1200" b="0" dirty="0">
                <a:solidFill>
                  <a:schemeClr val="tx1"/>
                </a:solidFill>
              </a:rPr>
            </a:br>
            <a:r>
              <a:rPr lang="en-US" sz="1200" dirty="0">
                <a:solidFill>
                  <a:schemeClr val="tx1"/>
                </a:solidFill>
              </a:rPr>
              <a:t/>
            </a:r>
            <a:br>
              <a:rPr lang="en-US" sz="1200" dirty="0">
                <a:solidFill>
                  <a:schemeClr val="tx1"/>
                </a:solidFill>
              </a:rPr>
            </a:br>
            <a:endParaRPr lang="en-IN" sz="1200" dirty="0">
              <a:solidFill>
                <a:schemeClr val="tx1"/>
              </a:solidFill>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21" name="Title 1"/>
          <p:cNvSpPr txBox="1">
            <a:spLocks/>
          </p:cNvSpPr>
          <p:nvPr/>
        </p:nvSpPr>
        <p:spPr>
          <a:xfrm>
            <a:off x="888521" y="411013"/>
            <a:ext cx="5258400" cy="76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9pPr>
          </a:lstStyle>
          <a:p>
            <a:r>
              <a:rPr lang="en-US" sz="1200" dirty="0" smtClean="0"/>
              <a:t>LIST OF AS Applicable </a:t>
            </a:r>
            <a:r>
              <a:rPr lang="en-US" sz="1200" dirty="0" err="1" smtClean="0"/>
              <a:t>wef</a:t>
            </a:r>
            <a:r>
              <a:rPr lang="en-US" sz="1200" dirty="0" smtClean="0"/>
              <a:t>. 1/4/2020 of  Non Company entities -Criteria for classification of Non-company entities for applicability of Accounting Standards (ICAI council 400</a:t>
            </a:r>
            <a:r>
              <a:rPr lang="en-US" sz="1200" baseline="30000" dirty="0" smtClean="0"/>
              <a:t>th</a:t>
            </a:r>
            <a:r>
              <a:rPr lang="en-US" sz="1200" dirty="0" smtClean="0"/>
              <a:t> meeting 18-19</a:t>
            </a:r>
            <a:r>
              <a:rPr lang="en-US" sz="1200" baseline="30000" dirty="0" smtClean="0"/>
              <a:t>th</a:t>
            </a:r>
            <a:r>
              <a:rPr lang="en-US" sz="1200" dirty="0" smtClean="0"/>
              <a:t> March 2021)</a:t>
            </a:r>
            <a:endParaRPr lang="en-IN" sz="1200" dirty="0"/>
          </a:p>
        </p:txBody>
      </p:sp>
      <p:graphicFrame>
        <p:nvGraphicFramePr>
          <p:cNvPr id="20" name="Table 19"/>
          <p:cNvGraphicFramePr>
            <a:graphicFrameLocks noGrp="1"/>
          </p:cNvGraphicFramePr>
          <p:nvPr>
            <p:extLst>
              <p:ext uri="{D42A27DB-BD31-4B8C-83A1-F6EECF244321}">
                <p14:modId xmlns:p14="http://schemas.microsoft.com/office/powerpoint/2010/main" val="2707756784"/>
              </p:ext>
            </p:extLst>
          </p:nvPr>
        </p:nvGraphicFramePr>
        <p:xfrm>
          <a:off x="293680" y="1480511"/>
          <a:ext cx="8347045" cy="2179320"/>
        </p:xfrm>
        <a:graphic>
          <a:graphicData uri="http://schemas.openxmlformats.org/drawingml/2006/table">
            <a:tbl>
              <a:tblPr firstRow="1" bandRow="1">
                <a:tableStyleId>{025D08E4-4CB9-4A25-91DF-C19B82DA8EF8}</a:tableStyleId>
              </a:tblPr>
              <a:tblGrid>
                <a:gridCol w="1790301">
                  <a:extLst>
                    <a:ext uri="{9D8B030D-6E8A-4147-A177-3AD203B41FA5}">
                      <a16:colId xmlns:a16="http://schemas.microsoft.com/office/drawing/2014/main" val="3971592569"/>
                    </a:ext>
                  </a:extLst>
                </a:gridCol>
                <a:gridCol w="1821712">
                  <a:extLst>
                    <a:ext uri="{9D8B030D-6E8A-4147-A177-3AD203B41FA5}">
                      <a16:colId xmlns:a16="http://schemas.microsoft.com/office/drawing/2014/main" val="264782153"/>
                    </a:ext>
                  </a:extLst>
                </a:gridCol>
                <a:gridCol w="1396214">
                  <a:extLst>
                    <a:ext uri="{9D8B030D-6E8A-4147-A177-3AD203B41FA5}">
                      <a16:colId xmlns:a16="http://schemas.microsoft.com/office/drawing/2014/main" val="3712477636"/>
                    </a:ext>
                  </a:extLst>
                </a:gridCol>
                <a:gridCol w="1669409">
                  <a:extLst>
                    <a:ext uri="{9D8B030D-6E8A-4147-A177-3AD203B41FA5}">
                      <a16:colId xmlns:a16="http://schemas.microsoft.com/office/drawing/2014/main" val="4000857275"/>
                    </a:ext>
                  </a:extLst>
                </a:gridCol>
                <a:gridCol w="1669409">
                  <a:extLst>
                    <a:ext uri="{9D8B030D-6E8A-4147-A177-3AD203B41FA5}">
                      <a16:colId xmlns:a16="http://schemas.microsoft.com/office/drawing/2014/main" val="3101488417"/>
                    </a:ext>
                  </a:extLst>
                </a:gridCol>
              </a:tblGrid>
              <a:tr h="370840">
                <a:tc>
                  <a:txBody>
                    <a:bodyPr/>
                    <a:lstStyle/>
                    <a:p>
                      <a:r>
                        <a:rPr lang="en-US" sz="1100" dirty="0" smtClean="0"/>
                        <a:t>Level / Criteria</a:t>
                      </a:r>
                      <a:r>
                        <a:rPr lang="en-US" sz="1100" baseline="0" dirty="0" smtClean="0"/>
                        <a:t> </a:t>
                      </a:r>
                      <a:endParaRPr lang="en-US" sz="1100" dirty="0"/>
                    </a:p>
                  </a:txBody>
                  <a:tcPr/>
                </a:tc>
                <a:tc>
                  <a:txBody>
                    <a:bodyPr/>
                    <a:lstStyle/>
                    <a:p>
                      <a:r>
                        <a:rPr lang="en-US" sz="1100" dirty="0" smtClean="0"/>
                        <a:t>I </a:t>
                      </a:r>
                      <a:endParaRPr lang="en-US" sz="1100" dirty="0"/>
                    </a:p>
                  </a:txBody>
                  <a:tcPr/>
                </a:tc>
                <a:tc>
                  <a:txBody>
                    <a:bodyPr/>
                    <a:lstStyle/>
                    <a:p>
                      <a:r>
                        <a:rPr lang="en-US" sz="1100" dirty="0" smtClean="0"/>
                        <a:t>II</a:t>
                      </a:r>
                      <a:endParaRPr lang="en-US" sz="1100" dirty="0"/>
                    </a:p>
                  </a:txBody>
                  <a:tcPr/>
                </a:tc>
                <a:tc>
                  <a:txBody>
                    <a:bodyPr/>
                    <a:lstStyle/>
                    <a:p>
                      <a:r>
                        <a:rPr lang="en-US" sz="1100" dirty="0" smtClean="0"/>
                        <a:t>III</a:t>
                      </a:r>
                      <a:endParaRPr lang="en-US" sz="1100" dirty="0"/>
                    </a:p>
                  </a:txBody>
                  <a:tcPr/>
                </a:tc>
                <a:tc>
                  <a:txBody>
                    <a:bodyPr/>
                    <a:lstStyle/>
                    <a:p>
                      <a:r>
                        <a:rPr lang="en-US" sz="1100" dirty="0" smtClean="0"/>
                        <a:t>IV</a:t>
                      </a:r>
                      <a:endParaRPr lang="en-US" sz="1100" dirty="0"/>
                    </a:p>
                  </a:txBody>
                  <a:tcPr/>
                </a:tc>
                <a:extLst>
                  <a:ext uri="{0D108BD9-81ED-4DB2-BD59-A6C34878D82A}">
                    <a16:rowId xmlns:a16="http://schemas.microsoft.com/office/drawing/2014/main" val="1010849738"/>
                  </a:ext>
                </a:extLst>
              </a:tr>
              <a:tr h="370840">
                <a:tc>
                  <a:txBody>
                    <a:bodyPr/>
                    <a:lstStyle/>
                    <a:p>
                      <a:r>
                        <a:rPr lang="en-US" sz="1100" dirty="0" smtClean="0"/>
                        <a:t>Entities</a:t>
                      </a:r>
                      <a:r>
                        <a:rPr lang="en-US" sz="1100" baseline="0" dirty="0" smtClean="0"/>
                        <a:t> covered </a:t>
                      </a:r>
                      <a:endParaRPr lang="en-US" sz="1100" dirty="0"/>
                    </a:p>
                  </a:txBody>
                  <a:tcPr/>
                </a:tc>
                <a:tc>
                  <a:txBody>
                    <a:bodyPr/>
                    <a:lstStyle/>
                    <a:p>
                      <a:r>
                        <a:rPr lang="en-US" sz="1100" dirty="0" smtClean="0"/>
                        <a:t>Insurance/Banks/FI etc. , entities</a:t>
                      </a:r>
                      <a:r>
                        <a:rPr lang="en-US" sz="1100" baseline="0" dirty="0" smtClean="0"/>
                        <a:t> </a:t>
                      </a:r>
                      <a:r>
                        <a:rPr lang="en-US" sz="1100" dirty="0" smtClean="0"/>
                        <a:t>Listed/under</a:t>
                      </a:r>
                      <a:r>
                        <a:rPr lang="en-US" sz="1100" baseline="0" dirty="0" smtClean="0"/>
                        <a:t> process of being listed, </a:t>
                      </a:r>
                      <a:endParaRPr lang="en-US" sz="1100" dirty="0"/>
                    </a:p>
                  </a:txBody>
                  <a:tcPr/>
                </a:tc>
                <a:tc>
                  <a:txBody>
                    <a:bodyPr/>
                    <a:lstStyle/>
                    <a:p>
                      <a:r>
                        <a:rPr lang="en-US" sz="1100" dirty="0" smtClean="0"/>
                        <a:t>Other then Level I</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smtClean="0"/>
                        <a:t>Other then Level II</a:t>
                      </a:r>
                      <a:endParaRPr lang="en-US" sz="1100" dirty="0"/>
                    </a:p>
                  </a:txBody>
                  <a:tcPr/>
                </a:tc>
                <a:tc>
                  <a:txBody>
                    <a:bodyPr/>
                    <a:lstStyle/>
                    <a:p>
                      <a:r>
                        <a:rPr lang="en-US" sz="1200" dirty="0" smtClean="0"/>
                        <a:t>All entities not covered</a:t>
                      </a:r>
                      <a:r>
                        <a:rPr lang="en-US" sz="1200" baseline="0" dirty="0" smtClean="0"/>
                        <a:t> under level I,II &amp; III</a:t>
                      </a:r>
                      <a:endParaRPr lang="en-US" sz="1200" dirty="0"/>
                    </a:p>
                  </a:txBody>
                  <a:tcPr/>
                </a:tc>
                <a:extLst>
                  <a:ext uri="{0D108BD9-81ED-4DB2-BD59-A6C34878D82A}">
                    <a16:rowId xmlns:a16="http://schemas.microsoft.com/office/drawing/2014/main" val="39718522"/>
                  </a:ext>
                </a:extLst>
              </a:tr>
              <a:tr h="370840">
                <a:tc>
                  <a:txBody>
                    <a:bodyPr/>
                    <a:lstStyle/>
                    <a:p>
                      <a:r>
                        <a:rPr lang="en-US" sz="1100" dirty="0" smtClean="0"/>
                        <a:t>Turnover</a:t>
                      </a:r>
                      <a:r>
                        <a:rPr lang="en-US" sz="1100" baseline="0" dirty="0" smtClean="0"/>
                        <a:t> of last year</a:t>
                      </a:r>
                      <a:endParaRPr lang="en-US" sz="1100" dirty="0"/>
                    </a:p>
                  </a:txBody>
                  <a:tcPr/>
                </a:tc>
                <a:tc>
                  <a:txBody>
                    <a:bodyPr/>
                    <a:lstStyle/>
                    <a:p>
                      <a:r>
                        <a:rPr lang="en-US" sz="1100" dirty="0" smtClean="0"/>
                        <a:t>&gt; 250 Cr</a:t>
                      </a:r>
                      <a:endParaRPr lang="en-US" sz="1100" dirty="0"/>
                    </a:p>
                  </a:txBody>
                  <a:tcPr/>
                </a:tc>
                <a:tc>
                  <a:txBody>
                    <a:bodyPr/>
                    <a:lstStyle/>
                    <a:p>
                      <a:r>
                        <a:rPr lang="en-US" sz="1100" baseline="0" dirty="0" smtClean="0"/>
                        <a:t>&gt;50 Cr to 250 Cr</a:t>
                      </a:r>
                      <a:endParaRPr lang="en-US" sz="1100" dirty="0"/>
                    </a:p>
                  </a:txBody>
                  <a:tcPr/>
                </a:tc>
                <a:tc>
                  <a:txBody>
                    <a:bodyPr/>
                    <a:lstStyle/>
                    <a:p>
                      <a:r>
                        <a:rPr lang="en-US" sz="1100" baseline="0" dirty="0" smtClean="0"/>
                        <a:t>&gt;10 Cr to 50 Cr</a:t>
                      </a:r>
                      <a:endParaRPr lang="en-US" sz="1100" dirty="0"/>
                    </a:p>
                  </a:txBody>
                  <a:tcPr/>
                </a:tc>
                <a:tc>
                  <a:txBody>
                    <a:bodyPr/>
                    <a:lstStyle/>
                    <a:p>
                      <a:r>
                        <a:rPr lang="en-US" sz="1200" dirty="0" smtClean="0"/>
                        <a:t> ----</a:t>
                      </a:r>
                      <a:endParaRPr lang="en-US" sz="1200" dirty="0"/>
                    </a:p>
                  </a:txBody>
                  <a:tcPr/>
                </a:tc>
                <a:extLst>
                  <a:ext uri="{0D108BD9-81ED-4DB2-BD59-A6C34878D82A}">
                    <a16:rowId xmlns:a16="http://schemas.microsoft.com/office/drawing/2014/main" val="1237362475"/>
                  </a:ext>
                </a:extLst>
              </a:tr>
              <a:tr h="370840">
                <a:tc>
                  <a:txBody>
                    <a:bodyPr/>
                    <a:lstStyle/>
                    <a:p>
                      <a:r>
                        <a:rPr lang="en-US" sz="1100" dirty="0" smtClean="0"/>
                        <a:t>Borrowing of last year </a:t>
                      </a:r>
                      <a:endParaRPr lang="en-US" sz="1100" dirty="0"/>
                    </a:p>
                  </a:txBody>
                  <a:tcPr/>
                </a:tc>
                <a:tc>
                  <a:txBody>
                    <a:bodyPr/>
                    <a:lstStyle/>
                    <a:p>
                      <a:r>
                        <a:rPr lang="en-US" sz="1100" dirty="0" smtClean="0"/>
                        <a:t>&gt;50 Cr</a:t>
                      </a:r>
                      <a:endParaRPr lang="en-US" sz="1100" dirty="0"/>
                    </a:p>
                  </a:txBody>
                  <a:tcPr/>
                </a:tc>
                <a:tc>
                  <a:txBody>
                    <a:bodyPr/>
                    <a:lstStyle/>
                    <a:p>
                      <a:r>
                        <a:rPr lang="en-US" sz="1100" dirty="0" smtClean="0"/>
                        <a:t>&gt; 10 Cr to 50 Cr</a:t>
                      </a:r>
                      <a:endParaRPr lang="en-US" sz="1100" dirty="0"/>
                    </a:p>
                  </a:txBody>
                  <a:tcPr/>
                </a:tc>
                <a:tc>
                  <a:txBody>
                    <a:bodyPr/>
                    <a:lstStyle/>
                    <a:p>
                      <a:r>
                        <a:rPr lang="en-US" sz="1100" dirty="0" smtClean="0"/>
                        <a:t>&gt; 2 Cr to 10 </a:t>
                      </a:r>
                      <a:r>
                        <a:rPr lang="en-US" sz="1100" dirty="0" err="1" smtClean="0"/>
                        <a:t>cr</a:t>
                      </a:r>
                      <a:r>
                        <a:rPr lang="en-US" sz="1100" dirty="0" smtClean="0"/>
                        <a:t> </a:t>
                      </a:r>
                      <a:endParaRPr lang="en-US" sz="1100" dirty="0"/>
                    </a:p>
                  </a:txBody>
                  <a:tcPr/>
                </a:tc>
                <a:tc>
                  <a:txBody>
                    <a:bodyPr/>
                    <a:lstStyle/>
                    <a:p>
                      <a:r>
                        <a:rPr lang="en-US" sz="1200" dirty="0" smtClean="0"/>
                        <a:t>---</a:t>
                      </a:r>
                      <a:endParaRPr lang="en-US" sz="1200" dirty="0"/>
                    </a:p>
                  </a:txBody>
                  <a:tcPr/>
                </a:tc>
                <a:extLst>
                  <a:ext uri="{0D108BD9-81ED-4DB2-BD59-A6C34878D82A}">
                    <a16:rowId xmlns:a16="http://schemas.microsoft.com/office/drawing/2014/main" val="631912780"/>
                  </a:ext>
                </a:extLst>
              </a:tr>
              <a:tr h="370840">
                <a:tc>
                  <a:txBody>
                    <a:bodyPr/>
                    <a:lstStyle/>
                    <a:p>
                      <a:r>
                        <a:rPr lang="en-US" sz="1100" dirty="0" smtClean="0"/>
                        <a:t>Other Entities  (as applicable in each level)</a:t>
                      </a:r>
                      <a:endParaRPr lang="en-US" sz="1100" dirty="0"/>
                    </a:p>
                  </a:txBody>
                  <a:tcPr/>
                </a:tc>
                <a:tc gridSpan="4">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smtClean="0"/>
                        <a:t>Holding and Subsidiary entitles of</a:t>
                      </a:r>
                      <a:r>
                        <a:rPr lang="en-US" sz="1100" baseline="0" dirty="0" smtClean="0"/>
                        <a:t> any one of the above</a:t>
                      </a:r>
                      <a:endParaRPr lang="en-US" sz="1200" dirty="0"/>
                    </a:p>
                  </a:txBody>
                  <a:tcPr/>
                </a:tc>
                <a:tc hMerge="1">
                  <a:txBody>
                    <a:bodyPr/>
                    <a:lstStyle/>
                    <a:p>
                      <a:endParaRPr lang="en-US" sz="1100" dirty="0"/>
                    </a:p>
                  </a:txBody>
                  <a:tcPr/>
                </a:tc>
                <a:tc hMerge="1">
                  <a:txBody>
                    <a:bodyPr/>
                    <a:lstStyle/>
                    <a:p>
                      <a:endParaRPr lang="en-US" sz="1100" dirty="0"/>
                    </a:p>
                  </a:txBody>
                  <a:tcPr/>
                </a:tc>
                <a:tc hMerge="1">
                  <a:txBody>
                    <a:bodyPr/>
                    <a:lstStyle/>
                    <a:p>
                      <a:endParaRPr lang="en-US" sz="1200" dirty="0"/>
                    </a:p>
                  </a:txBody>
                  <a:tcPr/>
                </a:tc>
                <a:extLst>
                  <a:ext uri="{0D108BD9-81ED-4DB2-BD59-A6C34878D82A}">
                    <a16:rowId xmlns:a16="http://schemas.microsoft.com/office/drawing/2014/main" val="1550585533"/>
                  </a:ext>
                </a:extLst>
              </a:tr>
            </a:tbl>
          </a:graphicData>
        </a:graphic>
      </p:graphicFrame>
    </p:spTree>
    <p:extLst>
      <p:ext uri="{BB962C8B-B14F-4D97-AF65-F5344CB8AC3E}">
        <p14:creationId xmlns:p14="http://schemas.microsoft.com/office/powerpoint/2010/main" val="15894650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678642"/>
            <a:ext cx="4094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dirty="0" smtClean="0"/>
              <a:t>ICDS – VI VS AS -11</a:t>
            </a:r>
            <a:endParaRPr sz="3400" dirty="0"/>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dirty="0" smtClean="0"/>
              <a:t>Effect of change in Foreign Exchange Rates</a:t>
            </a:r>
            <a:endParaRPr sz="2400" dirty="0"/>
          </a:p>
        </p:txBody>
      </p:sp>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40</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3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17771932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ICDS - VI Vs AS - 11</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grpSp>
        <p:nvGrpSpPr>
          <p:cNvPr id="5" name="Google Shape;239;p16"/>
          <p:cNvGrpSpPr/>
          <p:nvPr/>
        </p:nvGrpSpPr>
        <p:grpSpPr>
          <a:xfrm>
            <a:off x="282216" y="590918"/>
            <a:ext cx="369505" cy="369505"/>
            <a:chOff x="2594050" y="1631825"/>
            <a:chExt cx="439625" cy="439625"/>
          </a:xfrm>
        </p:grpSpPr>
        <p:sp>
          <p:nvSpPr>
            <p:cNvPr id="6"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1" name="Table 10"/>
          <p:cNvGraphicFramePr>
            <a:graphicFrameLocks noGrp="1"/>
          </p:cNvGraphicFramePr>
          <p:nvPr>
            <p:extLst>
              <p:ext uri="{D42A27DB-BD31-4B8C-83A1-F6EECF244321}">
                <p14:modId xmlns:p14="http://schemas.microsoft.com/office/powerpoint/2010/main" val="1136628228"/>
              </p:ext>
            </p:extLst>
          </p:nvPr>
        </p:nvGraphicFramePr>
        <p:xfrm>
          <a:off x="116592" y="1973738"/>
          <a:ext cx="8415734" cy="3169920"/>
        </p:xfrm>
        <a:graphic>
          <a:graphicData uri="http://schemas.openxmlformats.org/drawingml/2006/table">
            <a:tbl>
              <a:tblPr firstRow="1" bandRow="1">
                <a:tableStyleId>{025D08E4-4CB9-4A25-91DF-C19B82DA8EF8}</a:tableStyleId>
              </a:tblPr>
              <a:tblGrid>
                <a:gridCol w="1658486">
                  <a:extLst>
                    <a:ext uri="{9D8B030D-6E8A-4147-A177-3AD203B41FA5}">
                      <a16:colId xmlns:a16="http://schemas.microsoft.com/office/drawing/2014/main" val="1127618314"/>
                    </a:ext>
                  </a:extLst>
                </a:gridCol>
                <a:gridCol w="3114516">
                  <a:extLst>
                    <a:ext uri="{9D8B030D-6E8A-4147-A177-3AD203B41FA5}">
                      <a16:colId xmlns:a16="http://schemas.microsoft.com/office/drawing/2014/main" val="492385447"/>
                    </a:ext>
                  </a:extLst>
                </a:gridCol>
                <a:gridCol w="3642732">
                  <a:extLst>
                    <a:ext uri="{9D8B030D-6E8A-4147-A177-3AD203B41FA5}">
                      <a16:colId xmlns:a16="http://schemas.microsoft.com/office/drawing/2014/main" val="2691718206"/>
                    </a:ext>
                  </a:extLst>
                </a:gridCol>
              </a:tblGrid>
              <a:tr h="373780">
                <a:tc>
                  <a:txBody>
                    <a:bodyPr/>
                    <a:lstStyle/>
                    <a:p>
                      <a:pPr algn="ctr"/>
                      <a:r>
                        <a:rPr lang="en-IN" sz="1400" b="1" i="0" u="none" strike="noStrike" cap="none" baseline="0" dirty="0" smtClean="0">
                          <a:solidFill>
                            <a:srgbClr val="000000"/>
                          </a:solidFill>
                          <a:latin typeface="Arial"/>
                          <a:ea typeface="Arial"/>
                          <a:cs typeface="Arial"/>
                          <a:sym typeface="Arial"/>
                        </a:rPr>
                        <a:t>Points of</a:t>
                      </a:r>
                    </a:p>
                    <a:p>
                      <a:pPr algn="ctr"/>
                      <a:r>
                        <a:rPr lang="en-IN" sz="1400" b="1" i="0" u="none" strike="noStrike" cap="none" baseline="0" dirty="0" smtClean="0">
                          <a:solidFill>
                            <a:srgbClr val="000000"/>
                          </a:solidFill>
                          <a:latin typeface="Arial"/>
                          <a:ea typeface="Arial"/>
                          <a:cs typeface="Arial"/>
                          <a:sym typeface="Arial"/>
                        </a:rPr>
                        <a:t>Comparison</a:t>
                      </a:r>
                    </a:p>
                  </a:txBody>
                  <a:tcPr>
                    <a:solidFill>
                      <a:schemeClr val="accent3">
                        <a:lumMod val="40000"/>
                        <a:lumOff val="60000"/>
                      </a:schemeClr>
                    </a:solidFill>
                  </a:tcPr>
                </a:tc>
                <a:tc>
                  <a:txBody>
                    <a:bodyPr/>
                    <a:lstStyle/>
                    <a:p>
                      <a:pPr algn="ctr"/>
                      <a:r>
                        <a:rPr lang="en-US" b="1" dirty="0" smtClean="0"/>
                        <a:t>ICDS</a:t>
                      </a:r>
                      <a:r>
                        <a:rPr lang="en-US" b="1" baseline="0" dirty="0" smtClean="0"/>
                        <a:t> VI</a:t>
                      </a:r>
                      <a:endParaRPr lang="en-IN" b="1" dirty="0"/>
                    </a:p>
                  </a:txBody>
                  <a:tcPr>
                    <a:solidFill>
                      <a:schemeClr val="accent3">
                        <a:lumMod val="40000"/>
                        <a:lumOff val="60000"/>
                      </a:schemeClr>
                    </a:solidFill>
                  </a:tcPr>
                </a:tc>
                <a:tc>
                  <a:txBody>
                    <a:bodyPr/>
                    <a:lstStyle/>
                    <a:p>
                      <a:pPr algn="ctr"/>
                      <a:r>
                        <a:rPr lang="en-US" b="1" dirty="0" smtClean="0"/>
                        <a:t>AS 11</a:t>
                      </a:r>
                      <a:endParaRPr lang="en-IN" b="1" dirty="0"/>
                    </a:p>
                  </a:txBody>
                  <a:tcPr>
                    <a:solidFill>
                      <a:schemeClr val="accent3">
                        <a:lumMod val="40000"/>
                        <a:lumOff val="60000"/>
                      </a:schemeClr>
                    </a:solidFill>
                  </a:tcPr>
                </a:tc>
                <a:extLst>
                  <a:ext uri="{0D108BD9-81ED-4DB2-BD59-A6C34878D82A}">
                    <a16:rowId xmlns:a16="http://schemas.microsoft.com/office/drawing/2014/main" val="3417812728"/>
                  </a:ext>
                </a:extLst>
              </a:tr>
              <a:tr h="752043">
                <a:tc>
                  <a:txBody>
                    <a:bodyPr/>
                    <a:lstStyle/>
                    <a:p>
                      <a:r>
                        <a:rPr lang="en-IN" sz="1200" b="0" i="0" u="none" strike="noStrike" cap="none" baseline="0" dirty="0" smtClean="0">
                          <a:solidFill>
                            <a:srgbClr val="000000"/>
                          </a:solidFill>
                          <a:latin typeface="Arial"/>
                          <a:ea typeface="Arial"/>
                          <a:cs typeface="Arial"/>
                          <a:sym typeface="Arial"/>
                        </a:rPr>
                        <a:t>Accounting of monetary items </a:t>
                      </a:r>
                      <a:endParaRPr lang="en-IN" sz="1200" b="0" i="0" u="none" strike="noStrike" cap="none" baseline="0" dirty="0" smtClean="0">
                        <a:solidFill>
                          <a:srgbClr val="000000"/>
                        </a:solidFill>
                        <a:latin typeface="Arial"/>
                        <a:ea typeface="Arial"/>
                        <a:cs typeface="Arial"/>
                        <a:sym typeface="Arial"/>
                      </a:endParaRPr>
                    </a:p>
                    <a:p>
                      <a:r>
                        <a:rPr lang="en-US" sz="1200" b="0" i="0" u="none" strike="noStrike" cap="none" baseline="0" dirty="0" err="1" smtClean="0">
                          <a:solidFill>
                            <a:srgbClr val="000000"/>
                          </a:solidFill>
                          <a:latin typeface="Arial"/>
                          <a:ea typeface="Arial"/>
                          <a:cs typeface="Arial"/>
                          <a:sym typeface="Arial"/>
                        </a:rPr>
                        <a:t>Eg</a:t>
                      </a:r>
                      <a:r>
                        <a:rPr lang="en-US" sz="1200" b="0" i="0" u="none" strike="noStrike" cap="none" baseline="0" dirty="0" smtClean="0">
                          <a:solidFill>
                            <a:srgbClr val="000000"/>
                          </a:solidFill>
                          <a:latin typeface="Arial"/>
                          <a:ea typeface="Arial"/>
                          <a:cs typeface="Arial"/>
                          <a:sym typeface="Arial"/>
                        </a:rPr>
                        <a:t>. Debtors</a:t>
                      </a:r>
                      <a:endParaRPr lang="en-IN" sz="1200" b="0" i="0" u="none" strike="noStrike" cap="none" baseline="0" dirty="0" smtClean="0">
                        <a:solidFill>
                          <a:srgbClr val="000000"/>
                        </a:solidFill>
                        <a:latin typeface="Arial"/>
                        <a:ea typeface="Arial"/>
                        <a:cs typeface="Arial"/>
                        <a:sym typeface="Arial"/>
                      </a:endParaRPr>
                    </a:p>
                  </a:txBody>
                  <a:tcPr/>
                </a:tc>
                <a:tc>
                  <a:txBody>
                    <a:bodyPr/>
                    <a:lstStyle/>
                    <a:p>
                      <a:r>
                        <a:rPr lang="en-US" sz="1200" b="0" i="0" u="none" strike="noStrike" cap="none" baseline="0" dirty="0" smtClean="0">
                          <a:solidFill>
                            <a:srgbClr val="000000"/>
                          </a:solidFill>
                          <a:latin typeface="Arial"/>
                          <a:ea typeface="Arial"/>
                          <a:cs typeface="Arial"/>
                          <a:sym typeface="Arial"/>
                        </a:rPr>
                        <a:t>Converted into reporting currency by applying the closing rate</a:t>
                      </a:r>
                    </a:p>
                    <a:p>
                      <a:r>
                        <a:rPr lang="en-US" sz="1200" b="0" i="0" u="none" strike="noStrike" cap="none" baseline="0" dirty="0" smtClean="0">
                          <a:solidFill>
                            <a:srgbClr val="000000"/>
                          </a:solidFill>
                          <a:latin typeface="Arial"/>
                          <a:ea typeface="Arial"/>
                          <a:cs typeface="Arial"/>
                          <a:sym typeface="Arial"/>
                        </a:rPr>
                        <a:t>Exchange difference </a:t>
                      </a:r>
                      <a:r>
                        <a:rPr lang="en-US" sz="1200" b="0" i="0" u="none" strike="noStrike" cap="none" baseline="0" dirty="0" err="1" smtClean="0">
                          <a:solidFill>
                            <a:srgbClr val="000000"/>
                          </a:solidFill>
                          <a:latin typeface="Arial"/>
                          <a:ea typeface="Arial"/>
                          <a:cs typeface="Arial"/>
                          <a:sym typeface="Arial"/>
                        </a:rPr>
                        <a:t>recognised</a:t>
                      </a:r>
                      <a:r>
                        <a:rPr lang="en-US" sz="1200" b="0" i="0" u="none" strike="noStrike" cap="none" baseline="0" dirty="0" smtClean="0">
                          <a:solidFill>
                            <a:srgbClr val="000000"/>
                          </a:solidFill>
                          <a:latin typeface="Arial"/>
                          <a:ea typeface="Arial"/>
                          <a:cs typeface="Arial"/>
                          <a:sym typeface="Arial"/>
                        </a:rPr>
                        <a:t> as income or expense subject to provisions of Rule 115</a:t>
                      </a:r>
                      <a:endParaRPr lang="en-US" sz="1200" b="0" i="0" u="none" strike="noStrike" cap="none" baseline="0" dirty="0">
                        <a:solidFill>
                          <a:srgbClr val="000000"/>
                        </a:solidFill>
                        <a:latin typeface="Arial"/>
                        <a:ea typeface="Arial"/>
                        <a:cs typeface="Arial"/>
                        <a:sym typeface="Arial"/>
                      </a:endParaRPr>
                    </a:p>
                  </a:txBody>
                  <a:tcPr/>
                </a:tc>
                <a:tc>
                  <a:txBody>
                    <a:bodyPr/>
                    <a:lstStyle/>
                    <a:p>
                      <a:r>
                        <a:rPr lang="en-US" sz="1200" b="0" i="0" u="none" strike="noStrike" cap="none" baseline="0" dirty="0" smtClean="0">
                          <a:solidFill>
                            <a:srgbClr val="000000"/>
                          </a:solidFill>
                          <a:latin typeface="Arial"/>
                          <a:ea typeface="Arial"/>
                          <a:cs typeface="Arial"/>
                          <a:sym typeface="Arial"/>
                        </a:rPr>
                        <a:t>Converted into reporting currency by applying the closing rate</a:t>
                      </a:r>
                    </a:p>
                    <a:p>
                      <a:r>
                        <a:rPr lang="en-US" sz="1200" b="0" i="0" u="none" strike="noStrike" cap="none" baseline="0" dirty="0" smtClean="0">
                          <a:solidFill>
                            <a:srgbClr val="000000"/>
                          </a:solidFill>
                          <a:latin typeface="Arial"/>
                          <a:ea typeface="Arial"/>
                          <a:cs typeface="Arial"/>
                          <a:sym typeface="Arial"/>
                        </a:rPr>
                        <a:t>Exchange difference </a:t>
                      </a:r>
                      <a:r>
                        <a:rPr lang="en-US" sz="1200" b="0" i="0" u="none" strike="noStrike" cap="none" baseline="0" dirty="0" err="1" smtClean="0">
                          <a:solidFill>
                            <a:srgbClr val="000000"/>
                          </a:solidFill>
                          <a:latin typeface="Arial"/>
                          <a:ea typeface="Arial"/>
                          <a:cs typeface="Arial"/>
                          <a:sym typeface="Arial"/>
                        </a:rPr>
                        <a:t>recognised</a:t>
                      </a:r>
                      <a:r>
                        <a:rPr lang="en-US" sz="1200" b="0" i="0" u="none" strike="noStrike" cap="none" baseline="0" dirty="0" smtClean="0">
                          <a:solidFill>
                            <a:srgbClr val="000000"/>
                          </a:solidFill>
                          <a:latin typeface="Arial"/>
                          <a:ea typeface="Arial"/>
                          <a:cs typeface="Arial"/>
                          <a:sym typeface="Arial"/>
                        </a:rPr>
                        <a:t> in P&amp;L a/c</a:t>
                      </a:r>
                      <a:endParaRPr lang="en-US" sz="1200" b="0" i="0" u="none" strike="noStrike" cap="none" baseline="0" dirty="0">
                        <a:solidFill>
                          <a:srgbClr val="000000"/>
                        </a:solidFill>
                        <a:latin typeface="Arial"/>
                        <a:ea typeface="Arial"/>
                        <a:cs typeface="Arial"/>
                        <a:sym typeface="Arial"/>
                      </a:endParaRPr>
                    </a:p>
                  </a:txBody>
                  <a:tcPr/>
                </a:tc>
                <a:extLst>
                  <a:ext uri="{0D108BD9-81ED-4DB2-BD59-A6C34878D82A}">
                    <a16:rowId xmlns:a16="http://schemas.microsoft.com/office/drawing/2014/main" val="2766569958"/>
                  </a:ext>
                </a:extLst>
              </a:tr>
              <a:tr h="370840">
                <a:tc>
                  <a:txBody>
                    <a:bodyPr/>
                    <a:lstStyle/>
                    <a:p>
                      <a:r>
                        <a:rPr lang="en-IN" sz="1200" b="0" i="0" u="none" strike="noStrike" cap="none" baseline="0" dirty="0" smtClean="0">
                          <a:solidFill>
                            <a:srgbClr val="000000"/>
                          </a:solidFill>
                          <a:latin typeface="Arial"/>
                          <a:ea typeface="Arial"/>
                          <a:cs typeface="Arial"/>
                          <a:sym typeface="Arial"/>
                        </a:rPr>
                        <a:t>Accounting of non-monetary item like inventory</a:t>
                      </a:r>
                    </a:p>
                  </a:txBody>
                  <a:tcPr>
                    <a:solidFill>
                      <a:schemeClr val="accent3">
                        <a:lumMod val="40000"/>
                        <a:lumOff val="60000"/>
                      </a:schemeClr>
                    </a:solidFill>
                  </a:tcPr>
                </a:tc>
                <a:tc>
                  <a:txBody>
                    <a:bodyPr/>
                    <a:lstStyle/>
                    <a:p>
                      <a:pPr marL="0" indent="0" algn="l">
                        <a:buClrTx/>
                        <a:buFont typeface="Wingdings" panose="05000000000000000000" pitchFamily="2" charset="2"/>
                        <a:buNone/>
                      </a:pPr>
                      <a:r>
                        <a:rPr lang="en-US" sz="1200" b="0" i="0" u="none" strike="noStrike" cap="none" baseline="0" dirty="0" smtClean="0">
                          <a:solidFill>
                            <a:srgbClr val="000000"/>
                          </a:solidFill>
                          <a:latin typeface="Arial"/>
                          <a:ea typeface="Arial"/>
                          <a:cs typeface="Arial"/>
                          <a:sym typeface="Arial"/>
                        </a:rPr>
                        <a:t>Converted into reporting currency using the exchange rate at the date of the transaction</a:t>
                      </a:r>
                      <a:endParaRPr lang="en-US" sz="1200" b="0" i="0" u="none" strike="noStrike" cap="none" baseline="0" dirty="0">
                        <a:solidFill>
                          <a:srgbClr val="000000"/>
                        </a:solidFill>
                        <a:latin typeface="Arial"/>
                        <a:ea typeface="Arial"/>
                        <a:cs typeface="Arial"/>
                        <a:sym typeface="Arial"/>
                      </a:endParaRPr>
                    </a:p>
                  </a:txBody>
                  <a:tcPr>
                    <a:solidFill>
                      <a:schemeClr val="accent3">
                        <a:lumMod val="40000"/>
                        <a:lumOff val="60000"/>
                      </a:schemeClr>
                    </a:solidFill>
                  </a:tcPr>
                </a:tc>
                <a:tc>
                  <a:txBody>
                    <a:bodyPr/>
                    <a:lstStyle/>
                    <a:p>
                      <a:r>
                        <a:rPr lang="en-US" sz="1200" b="0" i="0" u="none" strike="noStrike" cap="none" baseline="0" dirty="0" smtClean="0">
                          <a:solidFill>
                            <a:srgbClr val="000000"/>
                          </a:solidFill>
                          <a:latin typeface="Arial"/>
                          <a:ea typeface="Arial"/>
                          <a:cs typeface="Arial"/>
                          <a:sym typeface="Arial"/>
                        </a:rPr>
                        <a:t>Converted into reporting currency using the exchange rate at the date of the transaction</a:t>
                      </a:r>
                      <a:endParaRPr lang="en-IN" sz="1200" b="0" i="0" u="none" strike="noStrike" cap="none" baseline="0" dirty="0">
                        <a:solidFill>
                          <a:srgbClr val="000000"/>
                        </a:solidFill>
                        <a:latin typeface="Arial"/>
                        <a:ea typeface="Arial"/>
                        <a:cs typeface="Arial"/>
                        <a:sym typeface="Arial"/>
                      </a:endParaRPr>
                    </a:p>
                  </a:txBody>
                  <a:tcPr>
                    <a:solidFill>
                      <a:schemeClr val="accent3">
                        <a:lumMod val="40000"/>
                        <a:lumOff val="60000"/>
                      </a:schemeClr>
                    </a:solidFill>
                  </a:tcPr>
                </a:tc>
                <a:extLst>
                  <a:ext uri="{0D108BD9-81ED-4DB2-BD59-A6C34878D82A}">
                    <a16:rowId xmlns:a16="http://schemas.microsoft.com/office/drawing/2014/main" val="1606924379"/>
                  </a:ext>
                </a:extLst>
              </a:tr>
              <a:tr h="587944">
                <a:tc>
                  <a:txBody>
                    <a:bodyPr/>
                    <a:lstStyle/>
                    <a:p>
                      <a:r>
                        <a:rPr lang="en-IN" sz="1200" b="0" i="0" u="none" strike="noStrike" cap="none" baseline="0" dirty="0" smtClean="0">
                          <a:solidFill>
                            <a:srgbClr val="000000"/>
                          </a:solidFill>
                          <a:latin typeface="Arial"/>
                          <a:ea typeface="Arial"/>
                          <a:cs typeface="Arial"/>
                          <a:sym typeface="Arial"/>
                        </a:rPr>
                        <a:t>Foreign operations</a:t>
                      </a:r>
                      <a:endParaRPr lang="en-IN" sz="1200" b="0" i="0" u="none" strike="noStrike" cap="none" baseline="0" dirty="0" smtClean="0">
                        <a:solidFill>
                          <a:srgbClr val="000000"/>
                        </a:solidFill>
                        <a:latin typeface="Arial"/>
                        <a:ea typeface="Arial"/>
                        <a:cs typeface="Arial"/>
                        <a:sym typeface="Arial"/>
                      </a:endParaRPr>
                    </a:p>
                  </a:txBody>
                  <a:tcPr/>
                </a:tc>
                <a:tc>
                  <a:txBody>
                    <a:bodyPr/>
                    <a:lstStyle/>
                    <a:p>
                      <a:r>
                        <a:rPr lang="en-US" sz="1200" b="0" i="0" u="none" strike="noStrike" cap="none" baseline="0" dirty="0" smtClean="0">
                          <a:solidFill>
                            <a:srgbClr val="000000"/>
                          </a:solidFill>
                          <a:latin typeface="Arial"/>
                          <a:ea typeface="Arial"/>
                          <a:cs typeface="Arial"/>
                          <a:sym typeface="Arial"/>
                        </a:rPr>
                        <a:t>Foreign operations of a person is a branch,</a:t>
                      </a:r>
                      <a:endParaRPr lang="en-IN" sz="1200" b="0" i="0" u="none" strike="noStrike" cap="none" baseline="0" dirty="0" smtClean="0">
                        <a:solidFill>
                          <a:srgbClr val="000000"/>
                        </a:solidFill>
                        <a:latin typeface="Arial"/>
                        <a:ea typeface="Arial"/>
                        <a:cs typeface="Arial"/>
                        <a:sym typeface="Arial"/>
                      </a:endParaRPr>
                    </a:p>
                  </a:txBody>
                  <a:tcPr/>
                </a:tc>
                <a:tc>
                  <a:txBody>
                    <a:bodyPr/>
                    <a:lstStyle/>
                    <a:p>
                      <a:r>
                        <a:rPr lang="en-US" sz="1200" b="0" i="0" u="none" strike="noStrike" cap="none" baseline="0" dirty="0" smtClean="0">
                          <a:solidFill>
                            <a:srgbClr val="000000"/>
                          </a:solidFill>
                          <a:latin typeface="Arial"/>
                          <a:ea typeface="Arial"/>
                          <a:cs typeface="Arial"/>
                          <a:sym typeface="Arial"/>
                        </a:rPr>
                        <a:t>Foreign operation is a subsidiary, associate, joint venture or branch of the reporting enterprise, the activities of which are based or conducted in a country other than the country of the reporting enterprise</a:t>
                      </a:r>
                      <a:endParaRPr lang="en-IN" sz="1200" b="0" i="0" u="none" strike="noStrike" cap="none" baseline="0" dirty="0" smtClean="0">
                        <a:solidFill>
                          <a:srgbClr val="000000"/>
                        </a:solidFill>
                        <a:latin typeface="Arial"/>
                        <a:ea typeface="Arial"/>
                        <a:cs typeface="Arial"/>
                        <a:sym typeface="Arial"/>
                      </a:endParaRPr>
                    </a:p>
                  </a:txBody>
                  <a:tcPr/>
                </a:tc>
                <a:extLst>
                  <a:ext uri="{0D108BD9-81ED-4DB2-BD59-A6C34878D82A}">
                    <a16:rowId xmlns:a16="http://schemas.microsoft.com/office/drawing/2014/main" val="4219459664"/>
                  </a:ext>
                </a:extLst>
              </a:tr>
            </a:tbl>
          </a:graphicData>
        </a:graphic>
      </p:graphicFrame>
      <p:sp>
        <p:nvSpPr>
          <p:cNvPr id="10" name="Title 1"/>
          <p:cNvSpPr txBox="1">
            <a:spLocks/>
          </p:cNvSpPr>
          <p:nvPr/>
        </p:nvSpPr>
        <p:spPr>
          <a:xfrm>
            <a:off x="282215" y="1343681"/>
            <a:ext cx="6558063" cy="76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9pPr>
          </a:lstStyle>
          <a:p>
            <a:r>
              <a:rPr lang="en-US" b="0" dirty="0" smtClean="0">
                <a:solidFill>
                  <a:schemeClr val="tx1"/>
                </a:solidFill>
              </a:rPr>
              <a:t>Overall similar, limited differences…</a:t>
            </a:r>
            <a:endParaRPr lang="en-IN" b="0" dirty="0">
              <a:solidFill>
                <a:schemeClr val="tx1"/>
              </a:solidFill>
            </a:endParaRPr>
          </a:p>
        </p:txBody>
      </p:sp>
    </p:spTree>
    <p:extLst>
      <p:ext uri="{BB962C8B-B14F-4D97-AF65-F5344CB8AC3E}">
        <p14:creationId xmlns:p14="http://schemas.microsoft.com/office/powerpoint/2010/main" val="14917857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678642"/>
            <a:ext cx="4094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dirty="0" smtClean="0"/>
              <a:t>ICDS – VII VS AS -12</a:t>
            </a:r>
            <a:endParaRPr sz="3400" dirty="0"/>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dirty="0" smtClean="0"/>
              <a:t>Government Grants</a:t>
            </a:r>
            <a:endParaRPr sz="2400" dirty="0"/>
          </a:p>
        </p:txBody>
      </p:sp>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42</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3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37314411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ICDS - VII Vs AS - 12</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grpSp>
        <p:nvGrpSpPr>
          <p:cNvPr id="5" name="Google Shape;239;p16"/>
          <p:cNvGrpSpPr/>
          <p:nvPr/>
        </p:nvGrpSpPr>
        <p:grpSpPr>
          <a:xfrm>
            <a:off x="282216" y="590918"/>
            <a:ext cx="369505" cy="369505"/>
            <a:chOff x="2594050" y="1631825"/>
            <a:chExt cx="439625" cy="439625"/>
          </a:xfrm>
        </p:grpSpPr>
        <p:sp>
          <p:nvSpPr>
            <p:cNvPr id="6"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1" name="Table 10"/>
          <p:cNvGraphicFramePr>
            <a:graphicFrameLocks noGrp="1"/>
          </p:cNvGraphicFramePr>
          <p:nvPr>
            <p:extLst>
              <p:ext uri="{D42A27DB-BD31-4B8C-83A1-F6EECF244321}">
                <p14:modId xmlns:p14="http://schemas.microsoft.com/office/powerpoint/2010/main" val="4233494606"/>
              </p:ext>
            </p:extLst>
          </p:nvPr>
        </p:nvGraphicFramePr>
        <p:xfrm>
          <a:off x="74061" y="1433815"/>
          <a:ext cx="8415734" cy="2987040"/>
        </p:xfrm>
        <a:graphic>
          <a:graphicData uri="http://schemas.openxmlformats.org/drawingml/2006/table">
            <a:tbl>
              <a:tblPr firstRow="1" bandRow="1">
                <a:tableStyleId>{025D08E4-4CB9-4A25-91DF-C19B82DA8EF8}</a:tableStyleId>
              </a:tblPr>
              <a:tblGrid>
                <a:gridCol w="1658486">
                  <a:extLst>
                    <a:ext uri="{9D8B030D-6E8A-4147-A177-3AD203B41FA5}">
                      <a16:colId xmlns:a16="http://schemas.microsoft.com/office/drawing/2014/main" val="1127618314"/>
                    </a:ext>
                  </a:extLst>
                </a:gridCol>
                <a:gridCol w="3114516">
                  <a:extLst>
                    <a:ext uri="{9D8B030D-6E8A-4147-A177-3AD203B41FA5}">
                      <a16:colId xmlns:a16="http://schemas.microsoft.com/office/drawing/2014/main" val="492385447"/>
                    </a:ext>
                  </a:extLst>
                </a:gridCol>
                <a:gridCol w="3642732">
                  <a:extLst>
                    <a:ext uri="{9D8B030D-6E8A-4147-A177-3AD203B41FA5}">
                      <a16:colId xmlns:a16="http://schemas.microsoft.com/office/drawing/2014/main" val="2691718206"/>
                    </a:ext>
                  </a:extLst>
                </a:gridCol>
              </a:tblGrid>
              <a:tr h="373780">
                <a:tc>
                  <a:txBody>
                    <a:bodyPr/>
                    <a:lstStyle/>
                    <a:p>
                      <a:pPr algn="ctr"/>
                      <a:r>
                        <a:rPr lang="en-IN" sz="1400" b="1" i="0" u="none" strike="noStrike" cap="none" baseline="0" dirty="0" smtClean="0">
                          <a:solidFill>
                            <a:srgbClr val="000000"/>
                          </a:solidFill>
                          <a:latin typeface="Arial"/>
                          <a:ea typeface="Arial"/>
                          <a:cs typeface="Arial"/>
                          <a:sym typeface="Arial"/>
                        </a:rPr>
                        <a:t>Points of</a:t>
                      </a:r>
                    </a:p>
                    <a:p>
                      <a:pPr algn="ctr"/>
                      <a:r>
                        <a:rPr lang="en-IN" sz="1400" b="1" i="0" u="none" strike="noStrike" cap="none" baseline="0" dirty="0" smtClean="0">
                          <a:solidFill>
                            <a:srgbClr val="000000"/>
                          </a:solidFill>
                          <a:latin typeface="Arial"/>
                          <a:ea typeface="Arial"/>
                          <a:cs typeface="Arial"/>
                          <a:sym typeface="Arial"/>
                        </a:rPr>
                        <a:t>Comparison</a:t>
                      </a:r>
                    </a:p>
                  </a:txBody>
                  <a:tcPr>
                    <a:solidFill>
                      <a:schemeClr val="accent3">
                        <a:lumMod val="40000"/>
                        <a:lumOff val="60000"/>
                      </a:schemeClr>
                    </a:solidFill>
                  </a:tcPr>
                </a:tc>
                <a:tc>
                  <a:txBody>
                    <a:bodyPr/>
                    <a:lstStyle/>
                    <a:p>
                      <a:pPr algn="ctr"/>
                      <a:r>
                        <a:rPr lang="en-US" b="1" dirty="0" smtClean="0"/>
                        <a:t>ICDS</a:t>
                      </a:r>
                      <a:r>
                        <a:rPr lang="en-US" b="1" baseline="0" dirty="0" smtClean="0"/>
                        <a:t> VII</a:t>
                      </a:r>
                      <a:endParaRPr lang="en-IN" b="1" dirty="0"/>
                    </a:p>
                  </a:txBody>
                  <a:tcPr>
                    <a:solidFill>
                      <a:schemeClr val="accent3">
                        <a:lumMod val="40000"/>
                        <a:lumOff val="60000"/>
                      </a:schemeClr>
                    </a:solidFill>
                  </a:tcPr>
                </a:tc>
                <a:tc>
                  <a:txBody>
                    <a:bodyPr/>
                    <a:lstStyle/>
                    <a:p>
                      <a:pPr algn="ctr"/>
                      <a:r>
                        <a:rPr lang="en-US" b="1" dirty="0" smtClean="0"/>
                        <a:t>AS 12</a:t>
                      </a:r>
                      <a:endParaRPr lang="en-IN" b="1" dirty="0"/>
                    </a:p>
                  </a:txBody>
                  <a:tcPr>
                    <a:solidFill>
                      <a:schemeClr val="accent3">
                        <a:lumMod val="40000"/>
                        <a:lumOff val="60000"/>
                      </a:schemeClr>
                    </a:solidFill>
                  </a:tcPr>
                </a:tc>
                <a:extLst>
                  <a:ext uri="{0D108BD9-81ED-4DB2-BD59-A6C34878D82A}">
                    <a16:rowId xmlns:a16="http://schemas.microsoft.com/office/drawing/2014/main" val="3417812728"/>
                  </a:ext>
                </a:extLst>
              </a:tr>
              <a:tr h="752043">
                <a:tc>
                  <a:txBody>
                    <a:bodyPr/>
                    <a:lstStyle/>
                    <a:p>
                      <a:r>
                        <a:rPr lang="en-IN" sz="1200" b="0" i="0" u="none" strike="noStrike" cap="none" baseline="0" dirty="0" smtClean="0">
                          <a:solidFill>
                            <a:srgbClr val="000000"/>
                          </a:solidFill>
                          <a:latin typeface="Arial"/>
                          <a:ea typeface="Arial"/>
                          <a:cs typeface="Arial"/>
                          <a:sym typeface="Arial"/>
                        </a:rPr>
                        <a:t>Recognition of grants</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eriod"/>
                        <a:tabLst/>
                        <a:defRPr/>
                      </a:pPr>
                      <a:r>
                        <a:rPr lang="en-IN" sz="1200" b="0" i="0" u="none" strike="noStrike" cap="none" baseline="0" dirty="0" smtClean="0">
                          <a:solidFill>
                            <a:srgbClr val="000000"/>
                          </a:solidFill>
                          <a:latin typeface="Arial"/>
                          <a:ea typeface="Arial"/>
                          <a:cs typeface="Arial"/>
                          <a:sym typeface="Arial"/>
                        </a:rPr>
                        <a:t>On reasonable assurance of compliance of attached conditions and reasonable certainty of ultimate collection</a:t>
                      </a: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eriod"/>
                        <a:tabLst/>
                        <a:defRPr/>
                      </a:pPr>
                      <a:r>
                        <a:rPr lang="en-IN" sz="1200" b="0" i="0" u="none" strike="noStrike" cap="none" baseline="0" dirty="0" smtClean="0">
                          <a:solidFill>
                            <a:srgbClr val="000000"/>
                          </a:solidFill>
                          <a:latin typeface="Arial"/>
                          <a:ea typeface="Arial"/>
                          <a:cs typeface="Arial"/>
                          <a:sym typeface="Arial"/>
                        </a:rPr>
                        <a:t>Recognition cannot be postponed beyond date of actual receipt</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eriod"/>
                        <a:tabLst/>
                        <a:defRPr/>
                      </a:pPr>
                      <a:r>
                        <a:rPr lang="en-IN" sz="1200" b="0" i="0" u="none" strike="noStrike" cap="none" baseline="0" dirty="0" smtClean="0">
                          <a:solidFill>
                            <a:srgbClr val="000000"/>
                          </a:solidFill>
                          <a:latin typeface="Arial"/>
                          <a:ea typeface="Arial"/>
                          <a:cs typeface="Arial"/>
                          <a:sym typeface="Arial"/>
                        </a:rPr>
                        <a:t>On reasonable assurance of compliance of attached conditions and reasonable certainty of ultimate collection</a:t>
                      </a: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eriod"/>
                        <a:tabLst/>
                        <a:defRPr/>
                      </a:pPr>
                      <a:r>
                        <a:rPr lang="en-IN" sz="1200" b="0" i="0" u="none" strike="noStrike" cap="none" baseline="0" dirty="0" smtClean="0">
                          <a:solidFill>
                            <a:srgbClr val="000000"/>
                          </a:solidFill>
                          <a:latin typeface="Arial"/>
                          <a:ea typeface="Arial"/>
                          <a:cs typeface="Arial"/>
                          <a:sym typeface="Arial"/>
                        </a:rPr>
                        <a:t>Mere receipt is not necessarily a conclusive evidence that conditions attaching to the grant have been fulfilled</a:t>
                      </a:r>
                    </a:p>
                  </a:txBody>
                  <a:tcPr/>
                </a:tc>
                <a:extLst>
                  <a:ext uri="{0D108BD9-81ED-4DB2-BD59-A6C34878D82A}">
                    <a16:rowId xmlns:a16="http://schemas.microsoft.com/office/drawing/2014/main" val="2766569958"/>
                  </a:ext>
                </a:extLst>
              </a:tr>
              <a:tr h="370840">
                <a:tc>
                  <a:txBody>
                    <a:bodyPr/>
                    <a:lstStyle/>
                    <a:p>
                      <a:r>
                        <a:rPr lang="en-IN" sz="1200" b="0" i="0" u="none" strike="noStrike" cap="none" baseline="0" dirty="0" smtClean="0">
                          <a:solidFill>
                            <a:srgbClr val="000000"/>
                          </a:solidFill>
                          <a:latin typeface="Arial"/>
                          <a:ea typeface="Arial"/>
                          <a:cs typeface="Arial"/>
                          <a:sym typeface="Arial"/>
                        </a:rPr>
                        <a:t>Approach to recognition</a:t>
                      </a:r>
                    </a:p>
                  </a:txBody>
                  <a:tcPr>
                    <a:solidFill>
                      <a:schemeClr val="accent3">
                        <a:lumMod val="40000"/>
                        <a:lumOff val="60000"/>
                      </a:schemeClr>
                    </a:solidFill>
                  </a:tcPr>
                </a:tc>
                <a:tc>
                  <a:txBody>
                    <a:bodyPr/>
                    <a:lstStyle/>
                    <a:p>
                      <a:pPr marL="0" indent="0" algn="l">
                        <a:buClrTx/>
                        <a:buFont typeface="Wingdings" panose="05000000000000000000" pitchFamily="2" charset="2"/>
                        <a:buNone/>
                      </a:pPr>
                      <a:r>
                        <a:rPr lang="en-US" sz="1200" b="0" i="0" u="none" strike="noStrike" kern="1200" cap="none" dirty="0" smtClean="0">
                          <a:solidFill>
                            <a:schemeClr val="dk1"/>
                          </a:solidFill>
                          <a:latin typeface="Arial"/>
                          <a:ea typeface="Arial"/>
                          <a:cs typeface="Arial"/>
                          <a:sym typeface="Arial"/>
                        </a:rPr>
                        <a:t>Not covered</a:t>
                      </a:r>
                      <a:endParaRPr lang="en-US" sz="1200" b="0" i="0" u="none" strike="noStrike" kern="1200" cap="none" dirty="0">
                        <a:solidFill>
                          <a:schemeClr val="dk1"/>
                        </a:solidFill>
                        <a:latin typeface="Arial"/>
                        <a:ea typeface="Arial"/>
                        <a:cs typeface="Arial"/>
                        <a:sym typeface="Arial"/>
                      </a:endParaRPr>
                    </a:p>
                  </a:txBody>
                  <a:tcPr>
                    <a:solidFill>
                      <a:schemeClr val="accent3">
                        <a:lumMod val="40000"/>
                        <a:lumOff val="60000"/>
                      </a:schemeClr>
                    </a:solidFill>
                  </a:tcPr>
                </a:tc>
                <a:tc>
                  <a:txBody>
                    <a:bodyPr/>
                    <a:lstStyle/>
                    <a:p>
                      <a:r>
                        <a:rPr lang="en-US" sz="1200" b="0" i="0" u="none" strike="noStrike" kern="1200" cap="none" dirty="0" smtClean="0">
                          <a:solidFill>
                            <a:schemeClr val="dk1"/>
                          </a:solidFill>
                          <a:latin typeface="Arial"/>
                          <a:ea typeface="Arial"/>
                          <a:cs typeface="Arial"/>
                          <a:sym typeface="Arial"/>
                        </a:rPr>
                        <a:t>Two broad approaches:</a:t>
                      </a:r>
                    </a:p>
                    <a:p>
                      <a:pPr marL="228600" indent="-228600">
                        <a:buAutoNum type="arabicPeriod"/>
                      </a:pPr>
                      <a:r>
                        <a:rPr lang="en-US" sz="1200" b="0" i="0" u="none" strike="noStrike" kern="1200" cap="none" baseline="0" dirty="0" smtClean="0">
                          <a:solidFill>
                            <a:schemeClr val="dk1"/>
                          </a:solidFill>
                          <a:latin typeface="Arial"/>
                          <a:cs typeface="Arial"/>
                          <a:sym typeface="Arial"/>
                        </a:rPr>
                        <a:t>Capital Approach</a:t>
                      </a:r>
                    </a:p>
                    <a:p>
                      <a:pPr marL="228600" indent="-228600">
                        <a:buAutoNum type="arabicPeriod"/>
                      </a:pPr>
                      <a:r>
                        <a:rPr lang="en-US" sz="1200" b="0" i="0" u="none" strike="noStrike" kern="1200" cap="none" baseline="0" dirty="0" smtClean="0">
                          <a:solidFill>
                            <a:schemeClr val="dk1"/>
                          </a:solidFill>
                          <a:latin typeface="Arial"/>
                          <a:cs typeface="Arial"/>
                          <a:sym typeface="Arial"/>
                        </a:rPr>
                        <a:t>Income Approach</a:t>
                      </a:r>
                      <a:endParaRPr lang="en-IN" sz="1200" b="0" dirty="0"/>
                    </a:p>
                  </a:txBody>
                  <a:tcPr>
                    <a:solidFill>
                      <a:schemeClr val="accent3">
                        <a:lumMod val="40000"/>
                        <a:lumOff val="60000"/>
                      </a:schemeClr>
                    </a:solidFill>
                  </a:tcPr>
                </a:tc>
                <a:extLst>
                  <a:ext uri="{0D108BD9-81ED-4DB2-BD59-A6C34878D82A}">
                    <a16:rowId xmlns:a16="http://schemas.microsoft.com/office/drawing/2014/main" val="1606924379"/>
                  </a:ext>
                </a:extLst>
              </a:tr>
              <a:tr h="587944">
                <a:tc>
                  <a:txBody>
                    <a:bodyPr/>
                    <a:lstStyle/>
                    <a:p>
                      <a:r>
                        <a:rPr lang="en-IN" sz="1200" b="0" i="0" u="none" strike="noStrike" cap="none" baseline="0" dirty="0" smtClean="0">
                          <a:solidFill>
                            <a:srgbClr val="000000"/>
                          </a:solidFill>
                          <a:latin typeface="Arial"/>
                          <a:ea typeface="Arial"/>
                          <a:cs typeface="Arial"/>
                          <a:sym typeface="Arial"/>
                        </a:rPr>
                        <a:t>Grants other than those covered by special provision</a:t>
                      </a:r>
                    </a:p>
                  </a:txBody>
                  <a:tcPr/>
                </a:tc>
                <a:tc>
                  <a:txBody>
                    <a:bodyPr/>
                    <a:lstStyle/>
                    <a:p>
                      <a:r>
                        <a:rPr lang="en-US" sz="1200" b="0" i="0" u="none" strike="noStrike" kern="1200" cap="none" dirty="0" smtClean="0">
                          <a:solidFill>
                            <a:schemeClr val="dk1"/>
                          </a:solidFill>
                          <a:latin typeface="Arial"/>
                          <a:ea typeface="Arial"/>
                          <a:cs typeface="Arial"/>
                          <a:sym typeface="Arial"/>
                        </a:rPr>
                        <a:t>Same as </a:t>
                      </a:r>
                      <a:r>
                        <a:rPr lang="en-US" sz="1200" b="0" i="0" u="none" strike="noStrike" kern="1200" cap="none" dirty="0" err="1" smtClean="0">
                          <a:solidFill>
                            <a:schemeClr val="dk1"/>
                          </a:solidFill>
                          <a:latin typeface="Arial"/>
                          <a:ea typeface="Arial"/>
                          <a:cs typeface="Arial"/>
                          <a:sym typeface="Arial"/>
                        </a:rPr>
                        <a:t>AS</a:t>
                      </a:r>
                      <a:r>
                        <a:rPr lang="en-US" sz="1200" b="0" i="0" u="none" strike="noStrike" kern="1200" cap="none" baseline="0" dirty="0" smtClean="0">
                          <a:solidFill>
                            <a:schemeClr val="dk1"/>
                          </a:solidFill>
                          <a:latin typeface="Arial"/>
                          <a:ea typeface="Arial"/>
                          <a:cs typeface="Arial"/>
                          <a:sym typeface="Arial"/>
                        </a:rPr>
                        <a:t> 12 but </a:t>
                      </a:r>
                      <a:r>
                        <a:rPr lang="en-US" sz="1200" b="1" i="0" u="none" strike="noStrike" kern="1200" cap="none" baseline="0" dirty="0" smtClean="0">
                          <a:solidFill>
                            <a:schemeClr val="dk1"/>
                          </a:solidFill>
                          <a:latin typeface="Arial"/>
                          <a:ea typeface="Arial"/>
                          <a:cs typeface="Arial"/>
                          <a:sym typeface="Arial"/>
                        </a:rPr>
                        <a:t>no clarification that it is restricted to revenue grants only</a:t>
                      </a:r>
                      <a:endParaRPr lang="en-IN" sz="1200" b="1" i="0" u="none" strike="noStrike" cap="none" baseline="0" dirty="0" smtClean="0">
                        <a:solidFill>
                          <a:srgbClr val="000000"/>
                        </a:solidFill>
                        <a:latin typeface="Arial"/>
                        <a:ea typeface="Arial"/>
                        <a:cs typeface="Arial"/>
                        <a:sym typeface="Arial"/>
                      </a:endParaRPr>
                    </a:p>
                  </a:txBody>
                  <a:tcPr/>
                </a:tc>
                <a:tc>
                  <a:txBody>
                    <a:bodyPr/>
                    <a:lstStyle/>
                    <a:p>
                      <a:r>
                        <a:rPr lang="en-IN" sz="1200" b="0" i="0" u="none" strike="noStrike" kern="1200" cap="none" dirty="0" smtClean="0">
                          <a:solidFill>
                            <a:schemeClr val="dk1"/>
                          </a:solidFill>
                          <a:latin typeface="Arial"/>
                          <a:ea typeface="Arial"/>
                          <a:cs typeface="Arial"/>
                          <a:sym typeface="Arial"/>
                        </a:rPr>
                        <a:t>Revenue grant</a:t>
                      </a:r>
                      <a:r>
                        <a:rPr lang="en-IN" sz="1200" b="0" i="0" u="none" strike="noStrike" kern="1200" cap="none" baseline="0" dirty="0" smtClean="0">
                          <a:solidFill>
                            <a:schemeClr val="dk1"/>
                          </a:solidFill>
                          <a:latin typeface="Arial"/>
                          <a:ea typeface="Arial"/>
                          <a:cs typeface="Arial"/>
                          <a:sym typeface="Arial"/>
                        </a:rPr>
                        <a:t> to be credited as income or reduced from related expense</a:t>
                      </a:r>
                      <a:endParaRPr lang="en-IN" sz="1200" b="0" dirty="0" smtClean="0"/>
                    </a:p>
                    <a:p>
                      <a:endParaRPr lang="en-IN" sz="1200" b="0" i="0" u="none" strike="noStrike" cap="none" baseline="0" dirty="0" smtClean="0">
                        <a:solidFill>
                          <a:srgbClr val="000000"/>
                        </a:solidFill>
                        <a:latin typeface="Arial"/>
                        <a:ea typeface="Arial"/>
                        <a:cs typeface="Arial"/>
                        <a:sym typeface="Arial"/>
                      </a:endParaRPr>
                    </a:p>
                  </a:txBody>
                  <a:tcPr/>
                </a:tc>
                <a:extLst>
                  <a:ext uri="{0D108BD9-81ED-4DB2-BD59-A6C34878D82A}">
                    <a16:rowId xmlns:a16="http://schemas.microsoft.com/office/drawing/2014/main" val="4219459664"/>
                  </a:ext>
                </a:extLst>
              </a:tr>
            </a:tbl>
          </a:graphicData>
        </a:graphic>
      </p:graphicFrame>
    </p:spTree>
    <p:extLst>
      <p:ext uri="{BB962C8B-B14F-4D97-AF65-F5344CB8AC3E}">
        <p14:creationId xmlns:p14="http://schemas.microsoft.com/office/powerpoint/2010/main" val="35179274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ICDS - VII Vs AS - 12</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grpSp>
        <p:nvGrpSpPr>
          <p:cNvPr id="5" name="Google Shape;239;p16"/>
          <p:cNvGrpSpPr/>
          <p:nvPr/>
        </p:nvGrpSpPr>
        <p:grpSpPr>
          <a:xfrm>
            <a:off x="282216" y="590918"/>
            <a:ext cx="369505" cy="369505"/>
            <a:chOff x="2594050" y="1631825"/>
            <a:chExt cx="439625" cy="439625"/>
          </a:xfrm>
        </p:grpSpPr>
        <p:sp>
          <p:nvSpPr>
            <p:cNvPr id="6"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1" name="Table 10"/>
          <p:cNvGraphicFramePr>
            <a:graphicFrameLocks noGrp="1"/>
          </p:cNvGraphicFramePr>
          <p:nvPr>
            <p:extLst>
              <p:ext uri="{D42A27DB-BD31-4B8C-83A1-F6EECF244321}">
                <p14:modId xmlns:p14="http://schemas.microsoft.com/office/powerpoint/2010/main" val="3382785844"/>
              </p:ext>
            </p:extLst>
          </p:nvPr>
        </p:nvGraphicFramePr>
        <p:xfrm>
          <a:off x="74061" y="1433815"/>
          <a:ext cx="8415734" cy="2987040"/>
        </p:xfrm>
        <a:graphic>
          <a:graphicData uri="http://schemas.openxmlformats.org/drawingml/2006/table">
            <a:tbl>
              <a:tblPr firstRow="1" bandRow="1">
                <a:tableStyleId>{025D08E4-4CB9-4A25-91DF-C19B82DA8EF8}</a:tableStyleId>
              </a:tblPr>
              <a:tblGrid>
                <a:gridCol w="1658486">
                  <a:extLst>
                    <a:ext uri="{9D8B030D-6E8A-4147-A177-3AD203B41FA5}">
                      <a16:colId xmlns:a16="http://schemas.microsoft.com/office/drawing/2014/main" val="1127618314"/>
                    </a:ext>
                  </a:extLst>
                </a:gridCol>
                <a:gridCol w="3114516">
                  <a:extLst>
                    <a:ext uri="{9D8B030D-6E8A-4147-A177-3AD203B41FA5}">
                      <a16:colId xmlns:a16="http://schemas.microsoft.com/office/drawing/2014/main" val="492385447"/>
                    </a:ext>
                  </a:extLst>
                </a:gridCol>
                <a:gridCol w="3642732">
                  <a:extLst>
                    <a:ext uri="{9D8B030D-6E8A-4147-A177-3AD203B41FA5}">
                      <a16:colId xmlns:a16="http://schemas.microsoft.com/office/drawing/2014/main" val="2691718206"/>
                    </a:ext>
                  </a:extLst>
                </a:gridCol>
              </a:tblGrid>
              <a:tr h="373780">
                <a:tc>
                  <a:txBody>
                    <a:bodyPr/>
                    <a:lstStyle/>
                    <a:p>
                      <a:pPr algn="ctr"/>
                      <a:r>
                        <a:rPr lang="en-IN" sz="1400" b="1" i="0" u="none" strike="noStrike" cap="none" baseline="0" dirty="0" smtClean="0">
                          <a:solidFill>
                            <a:srgbClr val="000000"/>
                          </a:solidFill>
                          <a:latin typeface="Arial"/>
                          <a:ea typeface="Arial"/>
                          <a:cs typeface="Arial"/>
                          <a:sym typeface="Arial"/>
                        </a:rPr>
                        <a:t>Points of</a:t>
                      </a:r>
                    </a:p>
                    <a:p>
                      <a:pPr algn="ctr"/>
                      <a:r>
                        <a:rPr lang="en-IN" sz="1400" b="1" i="0" u="none" strike="noStrike" cap="none" baseline="0" dirty="0" smtClean="0">
                          <a:solidFill>
                            <a:srgbClr val="000000"/>
                          </a:solidFill>
                          <a:latin typeface="Arial"/>
                          <a:ea typeface="Arial"/>
                          <a:cs typeface="Arial"/>
                          <a:sym typeface="Arial"/>
                        </a:rPr>
                        <a:t>Comparison</a:t>
                      </a:r>
                    </a:p>
                  </a:txBody>
                  <a:tcPr>
                    <a:solidFill>
                      <a:schemeClr val="accent3">
                        <a:lumMod val="40000"/>
                        <a:lumOff val="60000"/>
                      </a:schemeClr>
                    </a:solidFill>
                  </a:tcPr>
                </a:tc>
                <a:tc>
                  <a:txBody>
                    <a:bodyPr/>
                    <a:lstStyle/>
                    <a:p>
                      <a:pPr algn="ctr"/>
                      <a:r>
                        <a:rPr lang="en-US" b="1" dirty="0" smtClean="0"/>
                        <a:t>ICDS</a:t>
                      </a:r>
                      <a:r>
                        <a:rPr lang="en-US" b="1" baseline="0" dirty="0" smtClean="0"/>
                        <a:t> VII</a:t>
                      </a:r>
                      <a:endParaRPr lang="en-IN" b="1" dirty="0"/>
                    </a:p>
                  </a:txBody>
                  <a:tcPr>
                    <a:solidFill>
                      <a:schemeClr val="accent3">
                        <a:lumMod val="40000"/>
                        <a:lumOff val="60000"/>
                      </a:schemeClr>
                    </a:solidFill>
                  </a:tcPr>
                </a:tc>
                <a:tc>
                  <a:txBody>
                    <a:bodyPr/>
                    <a:lstStyle/>
                    <a:p>
                      <a:pPr algn="ctr"/>
                      <a:r>
                        <a:rPr lang="en-US" b="1" dirty="0" smtClean="0"/>
                        <a:t>AS 12</a:t>
                      </a:r>
                      <a:endParaRPr lang="en-IN" b="1" dirty="0"/>
                    </a:p>
                  </a:txBody>
                  <a:tcPr>
                    <a:solidFill>
                      <a:schemeClr val="accent3">
                        <a:lumMod val="40000"/>
                        <a:lumOff val="60000"/>
                      </a:schemeClr>
                    </a:solidFill>
                  </a:tcPr>
                </a:tc>
                <a:extLst>
                  <a:ext uri="{0D108BD9-81ED-4DB2-BD59-A6C34878D82A}">
                    <a16:rowId xmlns:a16="http://schemas.microsoft.com/office/drawing/2014/main" val="3417812728"/>
                  </a:ext>
                </a:extLst>
              </a:tr>
              <a:tr h="752043">
                <a:tc>
                  <a:txBody>
                    <a:bodyPr/>
                    <a:lstStyle/>
                    <a:p>
                      <a:r>
                        <a:rPr lang="en-IN" sz="1200" b="0" i="0" u="none" strike="noStrike" cap="none" baseline="0" dirty="0" smtClean="0">
                          <a:solidFill>
                            <a:srgbClr val="000000"/>
                          </a:solidFill>
                          <a:latin typeface="Arial"/>
                          <a:ea typeface="Arial"/>
                          <a:cs typeface="Arial"/>
                          <a:sym typeface="Arial"/>
                        </a:rPr>
                        <a:t>Relatable to depreciable fixed assets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200" b="0" i="0" u="none" strike="noStrike" cap="none" baseline="0" dirty="0" smtClean="0">
                          <a:solidFill>
                            <a:srgbClr val="000000"/>
                          </a:solidFill>
                          <a:latin typeface="Arial"/>
                          <a:ea typeface="Arial"/>
                          <a:cs typeface="Arial"/>
                          <a:sym typeface="Arial"/>
                        </a:rPr>
                        <a:t>Requires </a:t>
                      </a:r>
                      <a:r>
                        <a:rPr lang="en-IN" sz="1200" b="1" i="0" u="none" strike="noStrike" cap="none" baseline="0" dirty="0" smtClean="0">
                          <a:solidFill>
                            <a:srgbClr val="000000"/>
                          </a:solidFill>
                          <a:latin typeface="Arial"/>
                          <a:ea typeface="Arial"/>
                          <a:cs typeface="Arial"/>
                          <a:sym typeface="Arial"/>
                        </a:rPr>
                        <a:t>reduction from the cost of fixed asset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200" b="0" i="0" u="none" strike="noStrike" cap="none" baseline="0" dirty="0" smtClean="0">
                          <a:solidFill>
                            <a:srgbClr val="000000"/>
                          </a:solidFill>
                          <a:latin typeface="Arial"/>
                          <a:ea typeface="Arial"/>
                          <a:cs typeface="Arial"/>
                          <a:sym typeface="Arial"/>
                        </a:rPr>
                        <a:t>Requires </a:t>
                      </a:r>
                      <a:r>
                        <a:rPr lang="en-IN" sz="1200" b="1" i="0" u="none" strike="noStrike" cap="none" baseline="0" dirty="0" smtClean="0">
                          <a:solidFill>
                            <a:srgbClr val="000000"/>
                          </a:solidFill>
                          <a:latin typeface="Arial"/>
                          <a:ea typeface="Arial"/>
                          <a:cs typeface="Arial"/>
                          <a:sym typeface="Arial"/>
                        </a:rPr>
                        <a:t>reduction from the cost of fixed asset or recognition as deferred revenue by credit to P/L Ac.</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1200" b="0" i="0" u="none" strike="noStrike" cap="none" baseline="0" dirty="0" smtClean="0">
                        <a:solidFill>
                          <a:srgbClr val="000000"/>
                        </a:solidFill>
                        <a:latin typeface="Arial"/>
                        <a:ea typeface="Arial"/>
                        <a:cs typeface="Arial"/>
                        <a:sym typeface="Arial"/>
                      </a:endParaRPr>
                    </a:p>
                  </a:txBody>
                  <a:tcPr/>
                </a:tc>
                <a:extLst>
                  <a:ext uri="{0D108BD9-81ED-4DB2-BD59-A6C34878D82A}">
                    <a16:rowId xmlns:a16="http://schemas.microsoft.com/office/drawing/2014/main" val="2766569958"/>
                  </a:ext>
                </a:extLst>
              </a:tr>
              <a:tr h="370840">
                <a:tc>
                  <a:txBody>
                    <a:bodyPr/>
                    <a:lstStyle/>
                    <a:p>
                      <a:r>
                        <a:rPr lang="en-IN" sz="1200" b="0" i="0" u="none" strike="noStrike" cap="none" baseline="0" dirty="0" smtClean="0">
                          <a:solidFill>
                            <a:srgbClr val="000000"/>
                          </a:solidFill>
                          <a:latin typeface="Arial"/>
                          <a:ea typeface="Arial"/>
                          <a:cs typeface="Arial"/>
                          <a:sym typeface="Arial"/>
                        </a:rPr>
                        <a:t>Relatable to non depreciable fixed assets </a:t>
                      </a:r>
                    </a:p>
                  </a:txBody>
                  <a:tcPr>
                    <a:solidFill>
                      <a:schemeClr val="accent3">
                        <a:lumMod val="40000"/>
                        <a:lumOff val="60000"/>
                      </a:schemeClr>
                    </a:solidFill>
                  </a:tcPr>
                </a:tc>
                <a:tc>
                  <a:txBody>
                    <a:bodyPr/>
                    <a:lstStyle/>
                    <a:p>
                      <a:pPr marL="0" indent="0" algn="l">
                        <a:buClrTx/>
                        <a:buFont typeface="Wingdings" panose="05000000000000000000" pitchFamily="2" charset="2"/>
                        <a:buNone/>
                      </a:pPr>
                      <a:r>
                        <a:rPr lang="en-US" sz="1200" b="0" i="0" u="none" strike="noStrike" kern="1200" cap="none" dirty="0" smtClean="0">
                          <a:solidFill>
                            <a:schemeClr val="dk1"/>
                          </a:solidFill>
                          <a:latin typeface="Arial"/>
                          <a:ea typeface="Arial"/>
                          <a:cs typeface="Arial"/>
                          <a:sym typeface="Arial"/>
                        </a:rPr>
                        <a:t>To</a:t>
                      </a:r>
                      <a:r>
                        <a:rPr lang="en-US" sz="1200" b="0" i="0" u="none" strike="noStrike" kern="1200" cap="none" baseline="0" dirty="0" smtClean="0">
                          <a:solidFill>
                            <a:schemeClr val="dk1"/>
                          </a:solidFill>
                          <a:latin typeface="Arial"/>
                          <a:ea typeface="Arial"/>
                          <a:cs typeface="Arial"/>
                          <a:sym typeface="Arial"/>
                        </a:rPr>
                        <a:t> be treated as income:</a:t>
                      </a:r>
                    </a:p>
                    <a:p>
                      <a:pPr marL="228600" indent="-228600" algn="l">
                        <a:buClrTx/>
                        <a:buFont typeface="Wingdings" panose="05000000000000000000" pitchFamily="2" charset="2"/>
                        <a:buAutoNum type="arabicPeriod"/>
                      </a:pPr>
                      <a:r>
                        <a:rPr lang="en-US" sz="1200" b="0" i="0" u="none" strike="noStrike" kern="1200" cap="none" baseline="0" dirty="0" smtClean="0">
                          <a:solidFill>
                            <a:schemeClr val="dk1"/>
                          </a:solidFill>
                          <a:latin typeface="Arial"/>
                          <a:ea typeface="Arial"/>
                          <a:cs typeface="Arial"/>
                          <a:sym typeface="Arial"/>
                        </a:rPr>
                        <a:t>On upfront basis, if there are no conditions attached to grants</a:t>
                      </a:r>
                    </a:p>
                    <a:p>
                      <a:pPr marL="228600" indent="-228600" algn="l">
                        <a:buClrTx/>
                        <a:buFont typeface="Wingdings" panose="05000000000000000000" pitchFamily="2" charset="2"/>
                        <a:buAutoNum type="arabicPeriod"/>
                      </a:pPr>
                      <a:r>
                        <a:rPr lang="en-US" sz="1200" b="0" i="0" u="none" strike="noStrike" kern="1200" cap="none" baseline="0" dirty="0" smtClean="0">
                          <a:solidFill>
                            <a:schemeClr val="dk1"/>
                          </a:solidFill>
                          <a:latin typeface="Arial"/>
                          <a:ea typeface="Arial"/>
                          <a:cs typeface="Arial"/>
                          <a:sym typeface="Arial"/>
                        </a:rPr>
                        <a:t>Over period over which cost of meeting conditions is incurred</a:t>
                      </a:r>
                      <a:endParaRPr lang="en-US" sz="1200" b="0" i="0" u="none" strike="noStrike" kern="1200" cap="none" dirty="0">
                        <a:solidFill>
                          <a:schemeClr val="dk1"/>
                        </a:solidFill>
                        <a:latin typeface="Arial"/>
                        <a:ea typeface="Arial"/>
                        <a:cs typeface="Arial"/>
                        <a:sym typeface="Arial"/>
                      </a:endParaRPr>
                    </a:p>
                  </a:txBody>
                  <a:tcPr>
                    <a:solidFill>
                      <a:schemeClr val="accent3">
                        <a:lumMod val="40000"/>
                        <a:lumOff val="60000"/>
                      </a:schemeClr>
                    </a:solidFill>
                  </a:tcPr>
                </a:tc>
                <a:tc>
                  <a:txBody>
                    <a:bodyPr/>
                    <a:lstStyle/>
                    <a:p>
                      <a:pPr marL="228600" indent="-228600">
                        <a:buAutoNum type="arabicPeriod"/>
                      </a:pPr>
                      <a:r>
                        <a:rPr lang="en-IN" sz="1200" b="0" baseline="0" dirty="0" smtClean="0"/>
                        <a:t>To be credited as capital reserve, if no conditions attached to the grant </a:t>
                      </a:r>
                    </a:p>
                    <a:p>
                      <a:pPr marL="228600" indent="-228600">
                        <a:buAutoNum type="arabicPeriod"/>
                      </a:pPr>
                      <a:r>
                        <a:rPr lang="en-IN" sz="1200" b="0" baseline="0" dirty="0" smtClean="0"/>
                        <a:t>To be credited to P/L Ac over period of incurring cost of meeting conditions of grant</a:t>
                      </a:r>
                      <a:endParaRPr lang="en-IN" sz="1200" b="0" dirty="0"/>
                    </a:p>
                  </a:txBody>
                  <a:tcPr>
                    <a:solidFill>
                      <a:schemeClr val="accent3">
                        <a:lumMod val="40000"/>
                        <a:lumOff val="60000"/>
                      </a:schemeClr>
                    </a:solidFill>
                  </a:tcPr>
                </a:tc>
                <a:extLst>
                  <a:ext uri="{0D108BD9-81ED-4DB2-BD59-A6C34878D82A}">
                    <a16:rowId xmlns:a16="http://schemas.microsoft.com/office/drawing/2014/main" val="1606924379"/>
                  </a:ext>
                </a:extLst>
              </a:tr>
              <a:tr h="587944">
                <a:tc>
                  <a:txBody>
                    <a:bodyPr/>
                    <a:lstStyle/>
                    <a:p>
                      <a:r>
                        <a:rPr lang="en-IN" sz="1200" b="0" i="0" u="none" strike="noStrike" cap="none" baseline="0" dirty="0" smtClean="0">
                          <a:solidFill>
                            <a:srgbClr val="000000"/>
                          </a:solidFill>
                          <a:latin typeface="Arial"/>
                          <a:ea typeface="Arial"/>
                          <a:cs typeface="Arial"/>
                          <a:sym typeface="Arial"/>
                        </a:rPr>
                        <a:t>Promoters Contribution</a:t>
                      </a:r>
                    </a:p>
                  </a:txBody>
                  <a:tcPr/>
                </a:tc>
                <a:tc>
                  <a:txBody>
                    <a:bodyPr/>
                    <a:lstStyle/>
                    <a:p>
                      <a:r>
                        <a:rPr lang="en-US" sz="1200" b="0" i="0" u="none" strike="noStrike" kern="1200" cap="none" dirty="0" smtClean="0">
                          <a:solidFill>
                            <a:schemeClr val="dk1"/>
                          </a:solidFill>
                          <a:latin typeface="Arial"/>
                          <a:ea typeface="Arial"/>
                          <a:cs typeface="Arial"/>
                          <a:sym typeface="Arial"/>
                        </a:rPr>
                        <a:t>No such clarity</a:t>
                      </a:r>
                      <a:endParaRPr lang="en-IN" sz="1200" b="0" i="0" u="none" strike="noStrike" cap="none" baseline="0" dirty="0" smtClean="0">
                        <a:solidFill>
                          <a:srgbClr val="000000"/>
                        </a:solidFill>
                        <a:latin typeface="Arial"/>
                        <a:ea typeface="Arial"/>
                        <a:cs typeface="Arial"/>
                        <a:sym typeface="Arial"/>
                      </a:endParaRPr>
                    </a:p>
                  </a:txBody>
                  <a:tcPr/>
                </a:tc>
                <a:tc>
                  <a:txBody>
                    <a:bodyPr/>
                    <a:lstStyle/>
                    <a:p>
                      <a:r>
                        <a:rPr lang="en-IN" sz="1200" b="0" i="0" u="none" strike="noStrike" kern="1200" cap="none" dirty="0" smtClean="0">
                          <a:solidFill>
                            <a:schemeClr val="dk1"/>
                          </a:solidFill>
                          <a:latin typeface="Arial"/>
                          <a:ea typeface="Arial"/>
                          <a:cs typeface="Arial"/>
                          <a:sym typeface="Arial"/>
                        </a:rPr>
                        <a:t>To be credited to capital reserve</a:t>
                      </a:r>
                      <a:r>
                        <a:rPr lang="en-IN" sz="1200" b="0" i="0" u="none" strike="noStrike" kern="1200" cap="none" baseline="0" dirty="0" smtClean="0">
                          <a:solidFill>
                            <a:schemeClr val="dk1"/>
                          </a:solidFill>
                          <a:latin typeface="Arial"/>
                          <a:ea typeface="Arial"/>
                          <a:cs typeface="Arial"/>
                          <a:sym typeface="Arial"/>
                        </a:rPr>
                        <a:t> and be treated as shareholders fund</a:t>
                      </a:r>
                      <a:endParaRPr lang="en-IN" sz="1200" b="0" dirty="0" smtClean="0"/>
                    </a:p>
                    <a:p>
                      <a:endParaRPr lang="en-IN" sz="1200" b="0" i="0" u="none" strike="noStrike" cap="none" baseline="0" dirty="0" smtClean="0">
                        <a:solidFill>
                          <a:srgbClr val="000000"/>
                        </a:solidFill>
                        <a:latin typeface="Arial"/>
                        <a:ea typeface="Arial"/>
                        <a:cs typeface="Arial"/>
                        <a:sym typeface="Arial"/>
                      </a:endParaRPr>
                    </a:p>
                  </a:txBody>
                  <a:tcPr/>
                </a:tc>
                <a:extLst>
                  <a:ext uri="{0D108BD9-81ED-4DB2-BD59-A6C34878D82A}">
                    <a16:rowId xmlns:a16="http://schemas.microsoft.com/office/drawing/2014/main" val="4219459664"/>
                  </a:ext>
                </a:extLst>
              </a:tr>
            </a:tbl>
          </a:graphicData>
        </a:graphic>
      </p:graphicFrame>
    </p:spTree>
    <p:extLst>
      <p:ext uri="{BB962C8B-B14F-4D97-AF65-F5344CB8AC3E}">
        <p14:creationId xmlns:p14="http://schemas.microsoft.com/office/powerpoint/2010/main" val="5125349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678642"/>
            <a:ext cx="4094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dirty="0" smtClean="0"/>
              <a:t>ICDS – VIII VS AS -13</a:t>
            </a:r>
            <a:endParaRPr sz="3400" dirty="0"/>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dirty="0" smtClean="0"/>
              <a:t>Securities</a:t>
            </a:r>
            <a:endParaRPr sz="2400" dirty="0"/>
          </a:p>
        </p:txBody>
      </p:sp>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45</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3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15599284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ICDS - III Vs AS - 7</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46</a:t>
            </a:fld>
            <a:endParaRPr lang="en"/>
          </a:p>
        </p:txBody>
      </p:sp>
      <p:grpSp>
        <p:nvGrpSpPr>
          <p:cNvPr id="5" name="Google Shape;239;p16"/>
          <p:cNvGrpSpPr/>
          <p:nvPr/>
        </p:nvGrpSpPr>
        <p:grpSpPr>
          <a:xfrm>
            <a:off x="282216" y="590918"/>
            <a:ext cx="369505" cy="369505"/>
            <a:chOff x="2594050" y="1631825"/>
            <a:chExt cx="439625" cy="439625"/>
          </a:xfrm>
        </p:grpSpPr>
        <p:sp>
          <p:nvSpPr>
            <p:cNvPr id="6"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 Placeholder 2"/>
          <p:cNvSpPr>
            <a:spLocks noGrp="1"/>
          </p:cNvSpPr>
          <p:nvPr>
            <p:ph type="body" idx="1"/>
          </p:nvPr>
        </p:nvSpPr>
        <p:spPr>
          <a:xfrm>
            <a:off x="814275" y="1327350"/>
            <a:ext cx="7436590" cy="3145500"/>
          </a:xfrm>
        </p:spPr>
        <p:txBody>
          <a:bodyPr/>
          <a:lstStyle/>
          <a:p>
            <a:endParaRPr lang="en-US" sz="1600" dirty="0" smtClean="0"/>
          </a:p>
          <a:p>
            <a:r>
              <a:rPr lang="en-US" sz="1600" dirty="0" smtClean="0"/>
              <a:t>ICDS deals with securities held as stock in trade.</a:t>
            </a:r>
            <a:endParaRPr lang="en-US" sz="1600" dirty="0"/>
          </a:p>
          <a:p>
            <a:pPr marL="76200" indent="0">
              <a:buNone/>
            </a:pPr>
            <a:endParaRPr lang="en-US" sz="1600" dirty="0"/>
          </a:p>
          <a:p>
            <a:r>
              <a:rPr lang="en-US" sz="1600" dirty="0" smtClean="0"/>
              <a:t>Pre acquisition interest to be deducted from actual cost in AS and ICDS</a:t>
            </a:r>
            <a:endParaRPr lang="en-US" sz="1600" dirty="0"/>
          </a:p>
          <a:p>
            <a:pPr marL="76200" indent="0">
              <a:buNone/>
            </a:pPr>
            <a:r>
              <a:rPr lang="en-US" sz="1600" dirty="0" smtClean="0"/>
              <a:t> </a:t>
            </a:r>
          </a:p>
          <a:p>
            <a:r>
              <a:rPr lang="en-US" sz="1600" dirty="0" smtClean="0"/>
              <a:t>When security is exchanged for other securities, the fair value is actual cost</a:t>
            </a:r>
            <a:endParaRPr lang="en-US" sz="1600" dirty="0"/>
          </a:p>
        </p:txBody>
      </p:sp>
    </p:spTree>
    <p:extLst>
      <p:ext uri="{BB962C8B-B14F-4D97-AF65-F5344CB8AC3E}">
        <p14:creationId xmlns:p14="http://schemas.microsoft.com/office/powerpoint/2010/main" val="7872213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ICDS - VIII Vs AS - 13</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47</a:t>
            </a:fld>
            <a:endParaRPr lang="en"/>
          </a:p>
        </p:txBody>
      </p:sp>
      <p:grpSp>
        <p:nvGrpSpPr>
          <p:cNvPr id="5" name="Google Shape;239;p16"/>
          <p:cNvGrpSpPr/>
          <p:nvPr/>
        </p:nvGrpSpPr>
        <p:grpSpPr>
          <a:xfrm>
            <a:off x="282216" y="590918"/>
            <a:ext cx="369505" cy="369505"/>
            <a:chOff x="2594050" y="1631825"/>
            <a:chExt cx="439625" cy="439625"/>
          </a:xfrm>
        </p:grpSpPr>
        <p:sp>
          <p:nvSpPr>
            <p:cNvPr id="6"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1" name="Table 10"/>
          <p:cNvGraphicFramePr>
            <a:graphicFrameLocks noGrp="1"/>
          </p:cNvGraphicFramePr>
          <p:nvPr>
            <p:extLst>
              <p:ext uri="{D42A27DB-BD31-4B8C-83A1-F6EECF244321}">
                <p14:modId xmlns:p14="http://schemas.microsoft.com/office/powerpoint/2010/main" val="1690506177"/>
              </p:ext>
            </p:extLst>
          </p:nvPr>
        </p:nvGraphicFramePr>
        <p:xfrm>
          <a:off x="74061" y="1433815"/>
          <a:ext cx="8415734" cy="3099003"/>
        </p:xfrm>
        <a:graphic>
          <a:graphicData uri="http://schemas.openxmlformats.org/drawingml/2006/table">
            <a:tbl>
              <a:tblPr firstRow="1" bandRow="1">
                <a:tableStyleId>{025D08E4-4CB9-4A25-91DF-C19B82DA8EF8}</a:tableStyleId>
              </a:tblPr>
              <a:tblGrid>
                <a:gridCol w="1658486">
                  <a:extLst>
                    <a:ext uri="{9D8B030D-6E8A-4147-A177-3AD203B41FA5}">
                      <a16:colId xmlns:a16="http://schemas.microsoft.com/office/drawing/2014/main" val="1127618314"/>
                    </a:ext>
                  </a:extLst>
                </a:gridCol>
                <a:gridCol w="3114516">
                  <a:extLst>
                    <a:ext uri="{9D8B030D-6E8A-4147-A177-3AD203B41FA5}">
                      <a16:colId xmlns:a16="http://schemas.microsoft.com/office/drawing/2014/main" val="492385447"/>
                    </a:ext>
                  </a:extLst>
                </a:gridCol>
                <a:gridCol w="3642732">
                  <a:extLst>
                    <a:ext uri="{9D8B030D-6E8A-4147-A177-3AD203B41FA5}">
                      <a16:colId xmlns:a16="http://schemas.microsoft.com/office/drawing/2014/main" val="2691718206"/>
                    </a:ext>
                  </a:extLst>
                </a:gridCol>
              </a:tblGrid>
              <a:tr h="373780">
                <a:tc>
                  <a:txBody>
                    <a:bodyPr/>
                    <a:lstStyle/>
                    <a:p>
                      <a:pPr algn="ctr"/>
                      <a:r>
                        <a:rPr lang="en-IN" sz="1400" b="1" i="0" u="none" strike="noStrike" cap="none" baseline="0" dirty="0" smtClean="0">
                          <a:solidFill>
                            <a:srgbClr val="000000"/>
                          </a:solidFill>
                          <a:latin typeface="Arial"/>
                          <a:ea typeface="Arial"/>
                          <a:cs typeface="Arial"/>
                          <a:sym typeface="Arial"/>
                        </a:rPr>
                        <a:t>Points of</a:t>
                      </a:r>
                    </a:p>
                    <a:p>
                      <a:pPr algn="ctr"/>
                      <a:r>
                        <a:rPr lang="en-IN" sz="1400" b="1" i="0" u="none" strike="noStrike" cap="none" baseline="0" dirty="0" smtClean="0">
                          <a:solidFill>
                            <a:srgbClr val="000000"/>
                          </a:solidFill>
                          <a:latin typeface="Arial"/>
                          <a:ea typeface="Arial"/>
                          <a:cs typeface="Arial"/>
                          <a:sym typeface="Arial"/>
                        </a:rPr>
                        <a:t>Comparison</a:t>
                      </a:r>
                    </a:p>
                  </a:txBody>
                  <a:tcPr>
                    <a:solidFill>
                      <a:schemeClr val="accent3">
                        <a:lumMod val="40000"/>
                        <a:lumOff val="60000"/>
                      </a:schemeClr>
                    </a:solidFill>
                  </a:tcPr>
                </a:tc>
                <a:tc>
                  <a:txBody>
                    <a:bodyPr/>
                    <a:lstStyle/>
                    <a:p>
                      <a:pPr algn="ctr"/>
                      <a:r>
                        <a:rPr lang="en-US" b="1" dirty="0" smtClean="0"/>
                        <a:t>ICDS</a:t>
                      </a:r>
                      <a:r>
                        <a:rPr lang="en-US" b="1" baseline="0" dirty="0" smtClean="0"/>
                        <a:t> VIII</a:t>
                      </a:r>
                      <a:endParaRPr lang="en-IN" b="1" dirty="0"/>
                    </a:p>
                  </a:txBody>
                  <a:tcPr>
                    <a:solidFill>
                      <a:schemeClr val="accent3">
                        <a:lumMod val="40000"/>
                        <a:lumOff val="60000"/>
                      </a:schemeClr>
                    </a:solidFill>
                  </a:tcPr>
                </a:tc>
                <a:tc>
                  <a:txBody>
                    <a:bodyPr/>
                    <a:lstStyle/>
                    <a:p>
                      <a:pPr algn="ctr"/>
                      <a:r>
                        <a:rPr lang="en-US" b="1" dirty="0" smtClean="0"/>
                        <a:t>AS 13</a:t>
                      </a:r>
                      <a:endParaRPr lang="en-IN" b="1" dirty="0"/>
                    </a:p>
                  </a:txBody>
                  <a:tcPr>
                    <a:solidFill>
                      <a:schemeClr val="accent3">
                        <a:lumMod val="40000"/>
                        <a:lumOff val="60000"/>
                      </a:schemeClr>
                    </a:solidFill>
                  </a:tcPr>
                </a:tc>
                <a:extLst>
                  <a:ext uri="{0D108BD9-81ED-4DB2-BD59-A6C34878D82A}">
                    <a16:rowId xmlns:a16="http://schemas.microsoft.com/office/drawing/2014/main" val="3417812728"/>
                  </a:ext>
                </a:extLst>
              </a:tr>
              <a:tr h="752043">
                <a:tc>
                  <a:txBody>
                    <a:bodyPr/>
                    <a:lstStyle/>
                    <a:p>
                      <a:r>
                        <a:rPr lang="en-IN" sz="1200" b="0" i="0" u="none" strike="noStrike" cap="none" baseline="0" dirty="0" smtClean="0">
                          <a:solidFill>
                            <a:srgbClr val="000000"/>
                          </a:solidFill>
                          <a:latin typeface="Arial"/>
                          <a:ea typeface="Arial"/>
                          <a:cs typeface="Arial"/>
                          <a:sym typeface="Arial"/>
                        </a:rPr>
                        <a:t>Applicability</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200" b="0" i="0" u="none" strike="noStrike" cap="none" baseline="0" dirty="0" smtClean="0">
                          <a:solidFill>
                            <a:srgbClr val="000000"/>
                          </a:solidFill>
                          <a:latin typeface="Arial"/>
                          <a:ea typeface="Arial"/>
                          <a:cs typeface="Arial"/>
                          <a:sym typeface="Arial"/>
                        </a:rPr>
                        <a:t>Deals with securities held as stock in trade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200" b="0" i="0" u="none" strike="noStrike" cap="none" baseline="0" dirty="0" smtClean="0">
                          <a:solidFill>
                            <a:srgbClr val="000000"/>
                          </a:solidFill>
                          <a:latin typeface="Arial"/>
                          <a:ea typeface="Arial"/>
                          <a:cs typeface="Arial"/>
                          <a:sym typeface="Arial"/>
                        </a:rPr>
                        <a:t>Deals with accounting for investments in the financial statements of enterprises</a:t>
                      </a:r>
                    </a:p>
                  </a:txBody>
                  <a:tcPr/>
                </a:tc>
                <a:extLst>
                  <a:ext uri="{0D108BD9-81ED-4DB2-BD59-A6C34878D82A}">
                    <a16:rowId xmlns:a16="http://schemas.microsoft.com/office/drawing/2014/main" val="2766569958"/>
                  </a:ext>
                </a:extLst>
              </a:tr>
              <a:tr h="370840">
                <a:tc>
                  <a:txBody>
                    <a:bodyPr/>
                    <a:lstStyle/>
                    <a:p>
                      <a:r>
                        <a:rPr lang="en-IN" sz="1200" b="0" i="0" u="none" strike="noStrike" cap="none" baseline="0" dirty="0" smtClean="0">
                          <a:solidFill>
                            <a:srgbClr val="000000"/>
                          </a:solidFill>
                          <a:latin typeface="Arial"/>
                          <a:ea typeface="Arial"/>
                          <a:cs typeface="Arial"/>
                          <a:sym typeface="Arial"/>
                        </a:rPr>
                        <a:t>Carrying Amount</a:t>
                      </a:r>
                    </a:p>
                  </a:txBody>
                  <a:tcPr>
                    <a:solidFill>
                      <a:schemeClr val="accent3">
                        <a:lumMod val="40000"/>
                        <a:lumOff val="60000"/>
                      </a:schemeClr>
                    </a:solidFill>
                  </a:tcPr>
                </a:tc>
                <a:tc>
                  <a:txBody>
                    <a:bodyPr/>
                    <a:lstStyle/>
                    <a:p>
                      <a:pPr marL="228600" indent="-228600" algn="l">
                        <a:buClrTx/>
                        <a:buFont typeface="Wingdings" panose="05000000000000000000" pitchFamily="2" charset="2"/>
                        <a:buAutoNum type="arabicPeriod"/>
                      </a:pPr>
                      <a:r>
                        <a:rPr lang="en-US" sz="1200" b="0" i="0" u="none" strike="noStrike" kern="1200" cap="none" dirty="0" smtClean="0">
                          <a:solidFill>
                            <a:schemeClr val="dk1"/>
                          </a:solidFill>
                          <a:latin typeface="Arial"/>
                          <a:ea typeface="Arial"/>
                          <a:cs typeface="Arial"/>
                          <a:sym typeface="Arial"/>
                        </a:rPr>
                        <a:t>Securities</a:t>
                      </a:r>
                      <a:r>
                        <a:rPr lang="en-US" sz="1200" b="0" i="0" u="none" strike="noStrike" kern="1200" cap="none" baseline="0" dirty="0" smtClean="0">
                          <a:solidFill>
                            <a:schemeClr val="dk1"/>
                          </a:solidFill>
                          <a:latin typeface="Arial"/>
                          <a:ea typeface="Arial"/>
                          <a:cs typeface="Arial"/>
                          <a:sym typeface="Arial"/>
                        </a:rPr>
                        <a:t> held as stock in trade are valued at Cost or NRV, whichever is lower</a:t>
                      </a:r>
                    </a:p>
                    <a:p>
                      <a:pPr marL="228600" indent="-228600" algn="l">
                        <a:buClrTx/>
                        <a:buFont typeface="Wingdings" panose="05000000000000000000" pitchFamily="2" charset="2"/>
                        <a:buAutoNum type="arabicPeriod"/>
                      </a:pPr>
                      <a:r>
                        <a:rPr lang="en-US" sz="1200" b="0" i="0" u="none" strike="noStrike" kern="1200" cap="none" baseline="0" dirty="0" smtClean="0">
                          <a:solidFill>
                            <a:schemeClr val="dk1"/>
                          </a:solidFill>
                          <a:latin typeface="Arial"/>
                          <a:ea typeface="Arial"/>
                          <a:cs typeface="Arial"/>
                          <a:sym typeface="Arial"/>
                        </a:rPr>
                        <a:t>Category wise valuation</a:t>
                      </a:r>
                      <a:endParaRPr lang="en-US" sz="1200" b="0" i="0" u="none" strike="noStrike" kern="1200" cap="none" dirty="0">
                        <a:solidFill>
                          <a:schemeClr val="dk1"/>
                        </a:solidFill>
                        <a:latin typeface="Arial"/>
                        <a:ea typeface="Arial"/>
                        <a:cs typeface="Arial"/>
                        <a:sym typeface="Arial"/>
                      </a:endParaRPr>
                    </a:p>
                  </a:txBody>
                  <a:tcPr>
                    <a:solidFill>
                      <a:schemeClr val="accent3">
                        <a:lumMod val="40000"/>
                        <a:lumOff val="60000"/>
                      </a:schemeClr>
                    </a:solidFill>
                  </a:tcPr>
                </a:tc>
                <a:tc>
                  <a:txBody>
                    <a:bodyPr/>
                    <a:lstStyle/>
                    <a:p>
                      <a:pPr marL="228600" indent="-228600">
                        <a:buAutoNum type="arabicPeriod"/>
                      </a:pPr>
                      <a:r>
                        <a:rPr lang="en-IN" sz="1200" b="0" dirty="0" smtClean="0"/>
                        <a:t>Current investments are valued</a:t>
                      </a:r>
                      <a:r>
                        <a:rPr lang="en-IN" sz="1200" b="0" baseline="0" dirty="0" smtClean="0"/>
                        <a:t> at lower of Cost and fair value</a:t>
                      </a:r>
                    </a:p>
                    <a:p>
                      <a:r>
                        <a:rPr lang="en-IN" sz="1200" b="0" baseline="0" dirty="0" smtClean="0"/>
                        <a:t>2.   Individual script wise valuation</a:t>
                      </a:r>
                      <a:endParaRPr lang="en-IN" sz="1200" b="0" dirty="0"/>
                    </a:p>
                  </a:txBody>
                  <a:tcPr>
                    <a:solidFill>
                      <a:schemeClr val="accent3">
                        <a:lumMod val="40000"/>
                        <a:lumOff val="60000"/>
                      </a:schemeClr>
                    </a:solidFill>
                  </a:tcPr>
                </a:tc>
                <a:extLst>
                  <a:ext uri="{0D108BD9-81ED-4DB2-BD59-A6C34878D82A}">
                    <a16:rowId xmlns:a16="http://schemas.microsoft.com/office/drawing/2014/main" val="1606924379"/>
                  </a:ext>
                </a:extLst>
              </a:tr>
              <a:tr h="587944">
                <a:tc>
                  <a:txBody>
                    <a:bodyPr/>
                    <a:lstStyle/>
                    <a:p>
                      <a:r>
                        <a:rPr lang="en-IN" sz="1200" b="0" i="0" u="none" strike="noStrike" cap="none" baseline="0" dirty="0" smtClean="0">
                          <a:solidFill>
                            <a:srgbClr val="000000"/>
                          </a:solidFill>
                          <a:latin typeface="Arial"/>
                          <a:ea typeface="Arial"/>
                          <a:cs typeface="Arial"/>
                          <a:sym typeface="Arial"/>
                        </a:rPr>
                        <a:t>Initial Measurement</a:t>
                      </a:r>
                    </a:p>
                  </a:txBody>
                  <a:tcPr/>
                </a:tc>
                <a:tc>
                  <a:txBody>
                    <a:bodyPr/>
                    <a:lstStyle/>
                    <a:p>
                      <a:r>
                        <a:rPr lang="en-US" sz="1200" dirty="0" smtClean="0"/>
                        <a:t>A security on acquisition shall be </a:t>
                      </a:r>
                      <a:r>
                        <a:rPr lang="en-US" sz="1200" dirty="0" err="1" smtClean="0"/>
                        <a:t>recognised</a:t>
                      </a:r>
                      <a:r>
                        <a:rPr lang="en-US" sz="1200" dirty="0" smtClean="0"/>
                        <a:t> at actual cost which shall comprise of its purchase price and include acquisition charges such as brokerage, fees, tax, duty or </a:t>
                      </a:r>
                      <a:r>
                        <a:rPr lang="en-US" sz="1200" dirty="0" err="1" smtClean="0"/>
                        <a:t>cess</a:t>
                      </a:r>
                      <a:endParaRPr lang="en-IN" sz="1200" b="0" i="0" u="none" strike="noStrike" cap="none" baseline="0" dirty="0" smtClean="0">
                        <a:solidFill>
                          <a:srgbClr val="000000"/>
                        </a:solidFill>
                        <a:latin typeface="Arial"/>
                        <a:ea typeface="Arial"/>
                        <a:cs typeface="Arial"/>
                        <a:sym typeface="Arial"/>
                      </a:endParaRPr>
                    </a:p>
                  </a:txBody>
                  <a:tcPr/>
                </a:tc>
                <a:tc>
                  <a:txBody>
                    <a:bodyPr/>
                    <a:lstStyle/>
                    <a:p>
                      <a:r>
                        <a:rPr lang="en-US" sz="1200" dirty="0" smtClean="0"/>
                        <a:t>The cost of an investment includes acquisition charges such as brokerage, fees and duties.</a:t>
                      </a:r>
                      <a:endParaRPr lang="en-IN" sz="1200" b="0" i="0" u="none" strike="noStrike" cap="none" baseline="0" dirty="0" smtClean="0">
                        <a:solidFill>
                          <a:srgbClr val="000000"/>
                        </a:solidFill>
                        <a:latin typeface="Arial"/>
                        <a:ea typeface="Arial"/>
                        <a:cs typeface="Arial"/>
                        <a:sym typeface="Arial"/>
                      </a:endParaRPr>
                    </a:p>
                  </a:txBody>
                  <a:tcPr/>
                </a:tc>
                <a:extLst>
                  <a:ext uri="{0D108BD9-81ED-4DB2-BD59-A6C34878D82A}">
                    <a16:rowId xmlns:a16="http://schemas.microsoft.com/office/drawing/2014/main" val="4219459664"/>
                  </a:ext>
                </a:extLst>
              </a:tr>
            </a:tbl>
          </a:graphicData>
        </a:graphic>
      </p:graphicFrame>
    </p:spTree>
    <p:extLst>
      <p:ext uri="{BB962C8B-B14F-4D97-AF65-F5344CB8AC3E}">
        <p14:creationId xmlns:p14="http://schemas.microsoft.com/office/powerpoint/2010/main" val="38952658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ICDS - VIII Vs AS - 13</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48</a:t>
            </a:fld>
            <a:endParaRPr lang="en"/>
          </a:p>
        </p:txBody>
      </p:sp>
      <p:grpSp>
        <p:nvGrpSpPr>
          <p:cNvPr id="5" name="Google Shape;239;p16"/>
          <p:cNvGrpSpPr/>
          <p:nvPr/>
        </p:nvGrpSpPr>
        <p:grpSpPr>
          <a:xfrm>
            <a:off x="282216" y="590918"/>
            <a:ext cx="369505" cy="369505"/>
            <a:chOff x="2594050" y="1631825"/>
            <a:chExt cx="439625" cy="439625"/>
          </a:xfrm>
        </p:grpSpPr>
        <p:sp>
          <p:nvSpPr>
            <p:cNvPr id="6"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Table 2"/>
          <p:cNvGraphicFramePr>
            <a:graphicFrameLocks noGrp="1"/>
          </p:cNvGraphicFramePr>
          <p:nvPr>
            <p:extLst>
              <p:ext uri="{D42A27DB-BD31-4B8C-83A1-F6EECF244321}">
                <p14:modId xmlns:p14="http://schemas.microsoft.com/office/powerpoint/2010/main" val="3441354766"/>
              </p:ext>
            </p:extLst>
          </p:nvPr>
        </p:nvGraphicFramePr>
        <p:xfrm>
          <a:off x="456725" y="1587795"/>
          <a:ext cx="6096000" cy="2854960"/>
        </p:xfrm>
        <a:graphic>
          <a:graphicData uri="http://schemas.openxmlformats.org/drawingml/2006/table">
            <a:tbl>
              <a:tblPr firstRow="1" bandRow="1">
                <a:tableStyleId>{025D08E4-4CB9-4A25-91DF-C19B82DA8EF8}</a:tableStyleId>
              </a:tblPr>
              <a:tblGrid>
                <a:gridCol w="1219200">
                  <a:extLst>
                    <a:ext uri="{9D8B030D-6E8A-4147-A177-3AD203B41FA5}">
                      <a16:colId xmlns:a16="http://schemas.microsoft.com/office/drawing/2014/main" val="3135268521"/>
                    </a:ext>
                  </a:extLst>
                </a:gridCol>
                <a:gridCol w="1219200">
                  <a:extLst>
                    <a:ext uri="{9D8B030D-6E8A-4147-A177-3AD203B41FA5}">
                      <a16:colId xmlns:a16="http://schemas.microsoft.com/office/drawing/2014/main" val="2495123771"/>
                    </a:ext>
                  </a:extLst>
                </a:gridCol>
                <a:gridCol w="1219200">
                  <a:extLst>
                    <a:ext uri="{9D8B030D-6E8A-4147-A177-3AD203B41FA5}">
                      <a16:colId xmlns:a16="http://schemas.microsoft.com/office/drawing/2014/main" val="130929786"/>
                    </a:ext>
                  </a:extLst>
                </a:gridCol>
                <a:gridCol w="1219200">
                  <a:extLst>
                    <a:ext uri="{9D8B030D-6E8A-4147-A177-3AD203B41FA5}">
                      <a16:colId xmlns:a16="http://schemas.microsoft.com/office/drawing/2014/main" val="2614402780"/>
                    </a:ext>
                  </a:extLst>
                </a:gridCol>
                <a:gridCol w="1219200">
                  <a:extLst>
                    <a:ext uri="{9D8B030D-6E8A-4147-A177-3AD203B41FA5}">
                      <a16:colId xmlns:a16="http://schemas.microsoft.com/office/drawing/2014/main" val="3101949525"/>
                    </a:ext>
                  </a:extLst>
                </a:gridCol>
              </a:tblGrid>
              <a:tr h="1129885">
                <a:tc>
                  <a:txBody>
                    <a:bodyPr/>
                    <a:lstStyle/>
                    <a:p>
                      <a:r>
                        <a:rPr lang="en-US" dirty="0" smtClean="0"/>
                        <a:t>Current investment /stock in trade (category-</a:t>
                      </a:r>
                      <a:r>
                        <a:rPr lang="en-US" baseline="0" dirty="0" smtClean="0"/>
                        <a:t> </a:t>
                      </a:r>
                      <a:r>
                        <a:rPr lang="en-US" dirty="0" smtClean="0"/>
                        <a:t>shares)</a:t>
                      </a:r>
                      <a:endParaRPr lang="en-US" dirty="0"/>
                    </a:p>
                  </a:txBody>
                  <a:tcPr/>
                </a:tc>
                <a:tc>
                  <a:txBody>
                    <a:bodyPr/>
                    <a:lstStyle/>
                    <a:p>
                      <a:r>
                        <a:rPr lang="en-US" dirty="0" smtClean="0"/>
                        <a:t>Cost price</a:t>
                      </a:r>
                      <a:endParaRPr lang="en-US" dirty="0"/>
                    </a:p>
                  </a:txBody>
                  <a:tcPr/>
                </a:tc>
                <a:tc>
                  <a:txBody>
                    <a:bodyPr/>
                    <a:lstStyle/>
                    <a:p>
                      <a:r>
                        <a:rPr lang="en-US" dirty="0" smtClean="0"/>
                        <a:t>NRV </a:t>
                      </a:r>
                      <a:endParaRPr lang="en-US" dirty="0"/>
                    </a:p>
                  </a:txBody>
                  <a:tcPr/>
                </a:tc>
                <a:tc>
                  <a:txBody>
                    <a:bodyPr/>
                    <a:lstStyle/>
                    <a:p>
                      <a:r>
                        <a:rPr lang="en-US" dirty="0" smtClean="0"/>
                        <a:t>AS</a:t>
                      </a:r>
                      <a:r>
                        <a:rPr lang="en-US" baseline="0" dirty="0" smtClean="0"/>
                        <a:t> 13 valuation –scrip wise</a:t>
                      </a:r>
                    </a:p>
                    <a:p>
                      <a:endParaRPr lang="en-US" dirty="0"/>
                    </a:p>
                  </a:txBody>
                  <a:tcPr/>
                </a:tc>
                <a:tc>
                  <a:txBody>
                    <a:bodyPr/>
                    <a:lstStyle/>
                    <a:p>
                      <a:r>
                        <a:rPr lang="en-US" dirty="0" smtClean="0"/>
                        <a:t>ICDS</a:t>
                      </a:r>
                      <a:r>
                        <a:rPr lang="en-US" baseline="0" dirty="0" smtClean="0"/>
                        <a:t> value (category wise)</a:t>
                      </a:r>
                      <a:endParaRPr lang="en-US" dirty="0"/>
                    </a:p>
                  </a:txBody>
                  <a:tcPr/>
                </a:tc>
                <a:extLst>
                  <a:ext uri="{0D108BD9-81ED-4DB2-BD59-A6C34878D82A}">
                    <a16:rowId xmlns:a16="http://schemas.microsoft.com/office/drawing/2014/main" val="598436494"/>
                  </a:ext>
                </a:extLst>
              </a:tr>
              <a:tr h="370840">
                <a:tc>
                  <a:txBody>
                    <a:bodyPr/>
                    <a:lstStyle/>
                    <a:p>
                      <a:r>
                        <a:rPr lang="en-US" dirty="0" smtClean="0"/>
                        <a:t>A ltd</a:t>
                      </a:r>
                      <a:endParaRPr lang="en-US" dirty="0"/>
                    </a:p>
                  </a:txBody>
                  <a:tcPr/>
                </a:tc>
                <a:tc>
                  <a:txBody>
                    <a:bodyPr/>
                    <a:lstStyle/>
                    <a:p>
                      <a:r>
                        <a:rPr lang="en-US" dirty="0" smtClean="0"/>
                        <a:t>1000</a:t>
                      </a:r>
                      <a:endParaRPr lang="en-US" dirty="0"/>
                    </a:p>
                  </a:txBody>
                  <a:tcPr/>
                </a:tc>
                <a:tc>
                  <a:txBody>
                    <a:bodyPr/>
                    <a:lstStyle/>
                    <a:p>
                      <a:r>
                        <a:rPr lang="en-US" dirty="0" smtClean="0"/>
                        <a:t>500</a:t>
                      </a:r>
                      <a:endParaRPr lang="en-US" dirty="0"/>
                    </a:p>
                  </a:txBody>
                  <a:tcPr/>
                </a:tc>
                <a:tc>
                  <a:txBody>
                    <a:bodyPr/>
                    <a:lstStyle/>
                    <a:p>
                      <a:r>
                        <a:rPr lang="en-US" dirty="0" smtClean="0"/>
                        <a:t>500</a:t>
                      </a:r>
                      <a:endParaRPr lang="en-US" dirty="0"/>
                    </a:p>
                  </a:txBody>
                  <a:tcPr/>
                </a:tc>
                <a:tc>
                  <a:txBody>
                    <a:bodyPr/>
                    <a:lstStyle/>
                    <a:p>
                      <a:r>
                        <a:rPr lang="en-US" dirty="0" smtClean="0"/>
                        <a:t>--</a:t>
                      </a:r>
                      <a:endParaRPr lang="en-US" dirty="0"/>
                    </a:p>
                  </a:txBody>
                  <a:tcPr/>
                </a:tc>
                <a:extLst>
                  <a:ext uri="{0D108BD9-81ED-4DB2-BD59-A6C34878D82A}">
                    <a16:rowId xmlns:a16="http://schemas.microsoft.com/office/drawing/2014/main" val="3409350273"/>
                  </a:ext>
                </a:extLst>
              </a:tr>
              <a:tr h="370840">
                <a:tc>
                  <a:txBody>
                    <a:bodyPr/>
                    <a:lstStyle/>
                    <a:p>
                      <a:r>
                        <a:rPr lang="en-US" dirty="0" smtClean="0"/>
                        <a:t>B</a:t>
                      </a:r>
                      <a:r>
                        <a:rPr lang="en-US" baseline="0" dirty="0" smtClean="0"/>
                        <a:t> ltd</a:t>
                      </a:r>
                      <a:endParaRPr lang="en-US" dirty="0"/>
                    </a:p>
                  </a:txBody>
                  <a:tcPr/>
                </a:tc>
                <a:tc>
                  <a:txBody>
                    <a:bodyPr/>
                    <a:lstStyle/>
                    <a:p>
                      <a:r>
                        <a:rPr lang="en-US" dirty="0" smtClean="0"/>
                        <a:t>2000</a:t>
                      </a:r>
                      <a:endParaRPr lang="en-US" dirty="0"/>
                    </a:p>
                  </a:txBody>
                  <a:tcPr/>
                </a:tc>
                <a:tc>
                  <a:txBody>
                    <a:bodyPr/>
                    <a:lstStyle/>
                    <a:p>
                      <a:r>
                        <a:rPr lang="en-US" dirty="0" smtClean="0"/>
                        <a:t>3000</a:t>
                      </a:r>
                      <a:endParaRPr lang="en-US" dirty="0"/>
                    </a:p>
                  </a:txBody>
                  <a:tcPr/>
                </a:tc>
                <a:tc>
                  <a:txBody>
                    <a:bodyPr/>
                    <a:lstStyle/>
                    <a:p>
                      <a:r>
                        <a:rPr lang="en-US" dirty="0" smtClean="0"/>
                        <a:t>2000</a:t>
                      </a:r>
                      <a:endParaRPr lang="en-US" dirty="0"/>
                    </a:p>
                  </a:txBody>
                  <a:tcPr/>
                </a:tc>
                <a:tc>
                  <a:txBody>
                    <a:bodyPr/>
                    <a:lstStyle/>
                    <a:p>
                      <a:r>
                        <a:rPr lang="en-US" dirty="0" smtClean="0"/>
                        <a:t>---</a:t>
                      </a:r>
                      <a:endParaRPr lang="en-US" dirty="0"/>
                    </a:p>
                  </a:txBody>
                  <a:tcPr/>
                </a:tc>
                <a:extLst>
                  <a:ext uri="{0D108BD9-81ED-4DB2-BD59-A6C34878D82A}">
                    <a16:rowId xmlns:a16="http://schemas.microsoft.com/office/drawing/2014/main" val="2498488441"/>
                  </a:ext>
                </a:extLst>
              </a:tr>
              <a:tr h="370840">
                <a:tc>
                  <a:txBody>
                    <a:bodyPr/>
                    <a:lstStyle/>
                    <a:p>
                      <a:r>
                        <a:rPr lang="en-US" dirty="0" smtClean="0"/>
                        <a:t>C ltd.</a:t>
                      </a:r>
                      <a:endParaRPr lang="en-US" dirty="0"/>
                    </a:p>
                  </a:txBody>
                  <a:tcPr/>
                </a:tc>
                <a:tc>
                  <a:txBody>
                    <a:bodyPr/>
                    <a:lstStyle/>
                    <a:p>
                      <a:r>
                        <a:rPr lang="en-US" dirty="0" smtClean="0"/>
                        <a:t>3000</a:t>
                      </a:r>
                      <a:endParaRPr lang="en-US" dirty="0"/>
                    </a:p>
                  </a:txBody>
                  <a:tcPr/>
                </a:tc>
                <a:tc>
                  <a:txBody>
                    <a:bodyPr/>
                    <a:lstStyle/>
                    <a:p>
                      <a:r>
                        <a:rPr lang="en-US" dirty="0" smtClean="0"/>
                        <a:t>3000</a:t>
                      </a:r>
                      <a:endParaRPr lang="en-US" dirty="0"/>
                    </a:p>
                  </a:txBody>
                  <a:tcPr/>
                </a:tc>
                <a:tc>
                  <a:txBody>
                    <a:bodyPr/>
                    <a:lstStyle/>
                    <a:p>
                      <a:r>
                        <a:rPr lang="en-US" dirty="0" smtClean="0"/>
                        <a:t>3000</a:t>
                      </a:r>
                      <a:endParaRPr lang="en-US" dirty="0"/>
                    </a:p>
                  </a:txBody>
                  <a:tcPr/>
                </a:tc>
                <a:tc>
                  <a:txBody>
                    <a:bodyPr/>
                    <a:lstStyle/>
                    <a:p>
                      <a:r>
                        <a:rPr lang="en-US" dirty="0" smtClean="0"/>
                        <a:t> --</a:t>
                      </a:r>
                      <a:endParaRPr lang="en-US" dirty="0"/>
                    </a:p>
                  </a:txBody>
                  <a:tcPr/>
                </a:tc>
                <a:extLst>
                  <a:ext uri="{0D108BD9-81ED-4DB2-BD59-A6C34878D82A}">
                    <a16:rowId xmlns:a16="http://schemas.microsoft.com/office/drawing/2014/main" val="4079095454"/>
                  </a:ext>
                </a:extLst>
              </a:tr>
              <a:tr h="370840">
                <a:tc>
                  <a:txBody>
                    <a:bodyPr/>
                    <a:lstStyle/>
                    <a:p>
                      <a:r>
                        <a:rPr lang="en-US" dirty="0" smtClean="0"/>
                        <a:t>Total</a:t>
                      </a:r>
                      <a:endParaRPr lang="en-US" dirty="0"/>
                    </a:p>
                  </a:txBody>
                  <a:tcPr/>
                </a:tc>
                <a:tc>
                  <a:txBody>
                    <a:bodyPr/>
                    <a:lstStyle/>
                    <a:p>
                      <a:r>
                        <a:rPr lang="en-US" dirty="0" smtClean="0"/>
                        <a:t>6000</a:t>
                      </a:r>
                      <a:endParaRPr lang="en-US" dirty="0"/>
                    </a:p>
                  </a:txBody>
                  <a:tcPr/>
                </a:tc>
                <a:tc>
                  <a:txBody>
                    <a:bodyPr/>
                    <a:lstStyle/>
                    <a:p>
                      <a:r>
                        <a:rPr lang="en-US" dirty="0" smtClean="0"/>
                        <a:t>6500</a:t>
                      </a:r>
                      <a:endParaRPr lang="en-US" dirty="0"/>
                    </a:p>
                  </a:txBody>
                  <a:tcPr/>
                </a:tc>
                <a:tc>
                  <a:txBody>
                    <a:bodyPr/>
                    <a:lstStyle/>
                    <a:p>
                      <a:r>
                        <a:rPr lang="en-US" dirty="0" smtClean="0"/>
                        <a:t>5500</a:t>
                      </a:r>
                      <a:endParaRPr lang="en-US" dirty="0"/>
                    </a:p>
                  </a:txBody>
                  <a:tcPr/>
                </a:tc>
                <a:tc>
                  <a:txBody>
                    <a:bodyPr/>
                    <a:lstStyle/>
                    <a:p>
                      <a:r>
                        <a:rPr lang="en-US" dirty="0" smtClean="0"/>
                        <a:t>6500</a:t>
                      </a:r>
                      <a:endParaRPr lang="en-US" dirty="0"/>
                    </a:p>
                  </a:txBody>
                  <a:tcPr/>
                </a:tc>
                <a:extLst>
                  <a:ext uri="{0D108BD9-81ED-4DB2-BD59-A6C34878D82A}">
                    <a16:rowId xmlns:a16="http://schemas.microsoft.com/office/drawing/2014/main" val="2021277070"/>
                  </a:ext>
                </a:extLst>
              </a:tr>
            </a:tbl>
          </a:graphicData>
        </a:graphic>
      </p:graphicFrame>
    </p:spTree>
    <p:extLst>
      <p:ext uri="{BB962C8B-B14F-4D97-AF65-F5344CB8AC3E}">
        <p14:creationId xmlns:p14="http://schemas.microsoft.com/office/powerpoint/2010/main" val="38487460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ICDS - VIII Vs AS - 13</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49</a:t>
            </a:fld>
            <a:endParaRPr lang="en"/>
          </a:p>
        </p:txBody>
      </p:sp>
      <p:grpSp>
        <p:nvGrpSpPr>
          <p:cNvPr id="5" name="Google Shape;239;p16"/>
          <p:cNvGrpSpPr/>
          <p:nvPr/>
        </p:nvGrpSpPr>
        <p:grpSpPr>
          <a:xfrm>
            <a:off x="282216" y="590918"/>
            <a:ext cx="369505" cy="369505"/>
            <a:chOff x="2594050" y="1631825"/>
            <a:chExt cx="439625" cy="439625"/>
          </a:xfrm>
        </p:grpSpPr>
        <p:sp>
          <p:nvSpPr>
            <p:cNvPr id="6"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1" name="Table 10"/>
          <p:cNvGraphicFramePr>
            <a:graphicFrameLocks noGrp="1"/>
          </p:cNvGraphicFramePr>
          <p:nvPr>
            <p:extLst>
              <p:ext uri="{D42A27DB-BD31-4B8C-83A1-F6EECF244321}">
                <p14:modId xmlns:p14="http://schemas.microsoft.com/office/powerpoint/2010/main" val="2453666489"/>
              </p:ext>
            </p:extLst>
          </p:nvPr>
        </p:nvGraphicFramePr>
        <p:xfrm>
          <a:off x="74061" y="1433815"/>
          <a:ext cx="8415734" cy="1341120"/>
        </p:xfrm>
        <a:graphic>
          <a:graphicData uri="http://schemas.openxmlformats.org/drawingml/2006/table">
            <a:tbl>
              <a:tblPr firstRow="1" bandRow="1">
                <a:tableStyleId>{025D08E4-4CB9-4A25-91DF-C19B82DA8EF8}</a:tableStyleId>
              </a:tblPr>
              <a:tblGrid>
                <a:gridCol w="1658486">
                  <a:extLst>
                    <a:ext uri="{9D8B030D-6E8A-4147-A177-3AD203B41FA5}">
                      <a16:colId xmlns:a16="http://schemas.microsoft.com/office/drawing/2014/main" val="1127618314"/>
                    </a:ext>
                  </a:extLst>
                </a:gridCol>
                <a:gridCol w="3114516">
                  <a:extLst>
                    <a:ext uri="{9D8B030D-6E8A-4147-A177-3AD203B41FA5}">
                      <a16:colId xmlns:a16="http://schemas.microsoft.com/office/drawing/2014/main" val="492385447"/>
                    </a:ext>
                  </a:extLst>
                </a:gridCol>
                <a:gridCol w="3642732">
                  <a:extLst>
                    <a:ext uri="{9D8B030D-6E8A-4147-A177-3AD203B41FA5}">
                      <a16:colId xmlns:a16="http://schemas.microsoft.com/office/drawing/2014/main" val="2691718206"/>
                    </a:ext>
                  </a:extLst>
                </a:gridCol>
              </a:tblGrid>
              <a:tr h="373780">
                <a:tc>
                  <a:txBody>
                    <a:bodyPr/>
                    <a:lstStyle/>
                    <a:p>
                      <a:pPr algn="ctr"/>
                      <a:r>
                        <a:rPr lang="en-IN" sz="1400" b="1" i="0" u="none" strike="noStrike" cap="none" baseline="0" dirty="0" smtClean="0">
                          <a:solidFill>
                            <a:srgbClr val="000000"/>
                          </a:solidFill>
                          <a:latin typeface="Arial"/>
                          <a:ea typeface="Arial"/>
                          <a:cs typeface="Arial"/>
                          <a:sym typeface="Arial"/>
                        </a:rPr>
                        <a:t>Points of</a:t>
                      </a:r>
                    </a:p>
                    <a:p>
                      <a:pPr algn="ctr"/>
                      <a:r>
                        <a:rPr lang="en-IN" sz="1400" b="1" i="0" u="none" strike="noStrike" cap="none" baseline="0" dirty="0" smtClean="0">
                          <a:solidFill>
                            <a:srgbClr val="000000"/>
                          </a:solidFill>
                          <a:latin typeface="Arial"/>
                          <a:ea typeface="Arial"/>
                          <a:cs typeface="Arial"/>
                          <a:sym typeface="Arial"/>
                        </a:rPr>
                        <a:t>Comparison</a:t>
                      </a:r>
                    </a:p>
                  </a:txBody>
                  <a:tcPr>
                    <a:solidFill>
                      <a:schemeClr val="accent3">
                        <a:lumMod val="40000"/>
                        <a:lumOff val="60000"/>
                      </a:schemeClr>
                    </a:solidFill>
                  </a:tcPr>
                </a:tc>
                <a:tc>
                  <a:txBody>
                    <a:bodyPr/>
                    <a:lstStyle/>
                    <a:p>
                      <a:pPr algn="ctr"/>
                      <a:r>
                        <a:rPr lang="en-US" b="1" dirty="0" smtClean="0"/>
                        <a:t>ICDS</a:t>
                      </a:r>
                      <a:r>
                        <a:rPr lang="en-US" b="1" baseline="0" dirty="0" smtClean="0"/>
                        <a:t> VIII</a:t>
                      </a:r>
                      <a:endParaRPr lang="en-IN" b="1" dirty="0"/>
                    </a:p>
                  </a:txBody>
                  <a:tcPr>
                    <a:solidFill>
                      <a:schemeClr val="accent3">
                        <a:lumMod val="40000"/>
                        <a:lumOff val="60000"/>
                      </a:schemeClr>
                    </a:solidFill>
                  </a:tcPr>
                </a:tc>
                <a:tc>
                  <a:txBody>
                    <a:bodyPr/>
                    <a:lstStyle/>
                    <a:p>
                      <a:pPr algn="ctr"/>
                      <a:r>
                        <a:rPr lang="en-US" b="1" dirty="0" smtClean="0"/>
                        <a:t>AS 13</a:t>
                      </a:r>
                      <a:endParaRPr lang="en-IN" b="1" dirty="0"/>
                    </a:p>
                  </a:txBody>
                  <a:tcPr>
                    <a:solidFill>
                      <a:schemeClr val="accent3">
                        <a:lumMod val="40000"/>
                        <a:lumOff val="60000"/>
                      </a:schemeClr>
                    </a:solidFill>
                  </a:tcPr>
                </a:tc>
                <a:extLst>
                  <a:ext uri="{0D108BD9-81ED-4DB2-BD59-A6C34878D82A}">
                    <a16:rowId xmlns:a16="http://schemas.microsoft.com/office/drawing/2014/main" val="3417812728"/>
                  </a:ext>
                </a:extLst>
              </a:tr>
              <a:tr h="752043">
                <a:tc>
                  <a:txBody>
                    <a:bodyPr/>
                    <a:lstStyle/>
                    <a:p>
                      <a:r>
                        <a:rPr lang="en-IN" sz="1200" b="0" i="0" u="none" strike="noStrike" cap="none" baseline="0" dirty="0" smtClean="0">
                          <a:solidFill>
                            <a:srgbClr val="000000"/>
                          </a:solidFill>
                          <a:latin typeface="Arial"/>
                          <a:ea typeface="Arial"/>
                          <a:cs typeface="Arial"/>
                          <a:sym typeface="Arial"/>
                        </a:rPr>
                        <a:t>Security acquired in non-monetary</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smtClean="0"/>
                        <a:t>Where a security is acquired in exchange for other securities or for another asset, the fair value of the security so acquired shall be its actual cost</a:t>
                      </a:r>
                      <a:endParaRPr lang="en-IN" sz="1200" b="0" i="0" u="none" strike="noStrike" cap="none" baseline="0" dirty="0" smtClean="0">
                        <a:solidFill>
                          <a:srgbClr val="000000"/>
                        </a:solidFill>
                        <a:latin typeface="Arial"/>
                        <a:ea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smtClean="0"/>
                        <a:t>If an investment is acquired, or partly acquired, by the issue of shares or other securities, the acquisition cost is the fair value of the securities issued </a:t>
                      </a:r>
                      <a:endParaRPr lang="en-IN" sz="1200" b="0" i="0" u="none" strike="noStrike" cap="none" baseline="0" dirty="0" smtClean="0">
                        <a:solidFill>
                          <a:srgbClr val="000000"/>
                        </a:solidFill>
                        <a:latin typeface="Arial"/>
                        <a:ea typeface="Arial"/>
                        <a:cs typeface="Arial"/>
                        <a:sym typeface="Arial"/>
                      </a:endParaRPr>
                    </a:p>
                  </a:txBody>
                  <a:tcPr/>
                </a:tc>
                <a:extLst>
                  <a:ext uri="{0D108BD9-81ED-4DB2-BD59-A6C34878D82A}">
                    <a16:rowId xmlns:a16="http://schemas.microsoft.com/office/drawing/2014/main" val="2766569958"/>
                  </a:ext>
                </a:extLst>
              </a:tr>
            </a:tbl>
          </a:graphicData>
        </a:graphic>
      </p:graphicFrame>
    </p:spTree>
    <p:extLst>
      <p:ext uri="{BB962C8B-B14F-4D97-AF65-F5344CB8AC3E}">
        <p14:creationId xmlns:p14="http://schemas.microsoft.com/office/powerpoint/2010/main" val="172359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smtClean="0"/>
              <a:t>LIST OF AS </a:t>
            </a:r>
            <a:r>
              <a:rPr lang="en-US" sz="1200" dirty="0"/>
              <a:t>Applicable </a:t>
            </a:r>
            <a:r>
              <a:rPr lang="en-US" sz="1200" dirty="0" err="1"/>
              <a:t>wef</a:t>
            </a:r>
            <a:r>
              <a:rPr lang="en-US" sz="1200" dirty="0"/>
              <a:t>. 1/4/2020 of  </a:t>
            </a:r>
            <a:r>
              <a:rPr lang="en-US" sz="1200" dirty="0" smtClean="0"/>
              <a:t>Non Company entities -</a:t>
            </a:r>
            <a:r>
              <a:rPr lang="en-US" sz="1200" dirty="0"/>
              <a:t>Criteria for classification of Non-company entities for applicability of Accounting </a:t>
            </a:r>
            <a:r>
              <a:rPr lang="en-US" sz="1200" dirty="0" smtClean="0"/>
              <a:t>Standards</a:t>
            </a:r>
            <a:r>
              <a:rPr lang="en-US" sz="1200" dirty="0"/>
              <a:t> (ICAI council 400</a:t>
            </a:r>
            <a:r>
              <a:rPr lang="en-US" sz="1200" baseline="30000" dirty="0"/>
              <a:t>th</a:t>
            </a:r>
            <a:r>
              <a:rPr lang="en-US" sz="1200" dirty="0"/>
              <a:t> meeting 18-19</a:t>
            </a:r>
            <a:r>
              <a:rPr lang="en-US" sz="1200" baseline="30000" dirty="0"/>
              <a:t>th</a:t>
            </a:r>
            <a:r>
              <a:rPr lang="en-US" sz="1200" dirty="0"/>
              <a:t> March 2021)</a:t>
            </a:r>
            <a:endParaRPr lang="en-IN" sz="12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20" name="Title 1"/>
          <p:cNvSpPr txBox="1">
            <a:spLocks/>
          </p:cNvSpPr>
          <p:nvPr/>
        </p:nvSpPr>
        <p:spPr>
          <a:xfrm>
            <a:off x="184010" y="1360968"/>
            <a:ext cx="8316810" cy="3048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9pPr>
          </a:lstStyle>
          <a:p>
            <a:endParaRPr lang="en-IN" sz="1200" dirty="0" smtClean="0">
              <a:solidFill>
                <a:schemeClr val="tx1"/>
              </a:solidFill>
            </a:endParaRPr>
          </a:p>
          <a:p>
            <a:endParaRPr lang="en-IN" sz="1200" dirty="0">
              <a:solidFill>
                <a:schemeClr val="tx1"/>
              </a:solidFill>
            </a:endParaRPr>
          </a:p>
          <a:p>
            <a:endParaRPr lang="en-IN" sz="1200" dirty="0" smtClean="0">
              <a:solidFill>
                <a:schemeClr val="tx1"/>
              </a:solidFill>
            </a:endParaRPr>
          </a:p>
          <a:p>
            <a:r>
              <a:rPr lang="en-IN" sz="1200" dirty="0" smtClean="0">
                <a:solidFill>
                  <a:schemeClr val="tx1"/>
                </a:solidFill>
              </a:rPr>
              <a:t>Additional Imp. requirements:-</a:t>
            </a:r>
          </a:p>
          <a:p>
            <a:endParaRPr lang="en-US" sz="1200" b="0" dirty="0" smtClean="0">
              <a:solidFill>
                <a:schemeClr val="tx1"/>
              </a:solidFill>
            </a:endParaRPr>
          </a:p>
          <a:p>
            <a:r>
              <a:rPr lang="en-US" sz="1200" b="0" dirty="0" smtClean="0">
                <a:solidFill>
                  <a:schemeClr val="tx1"/>
                </a:solidFill>
              </a:rPr>
              <a:t>1) Disclosure - MSME availing exemptions </a:t>
            </a:r>
            <a:r>
              <a:rPr lang="en-US" sz="1200" b="0" dirty="0">
                <a:solidFill>
                  <a:schemeClr val="tx1"/>
                </a:solidFill>
              </a:rPr>
              <a:t>or relaxations </a:t>
            </a:r>
            <a:r>
              <a:rPr lang="en-US" sz="1200" b="0" dirty="0" smtClean="0">
                <a:solidFill>
                  <a:schemeClr val="tx1"/>
                </a:solidFill>
              </a:rPr>
              <a:t>to disclose (in </a:t>
            </a:r>
            <a:r>
              <a:rPr lang="en-US" sz="1200" b="0" dirty="0">
                <a:solidFill>
                  <a:schemeClr val="tx1"/>
                </a:solidFill>
              </a:rPr>
              <a:t>note </a:t>
            </a:r>
            <a:r>
              <a:rPr lang="en-US" sz="1200" b="0" dirty="0" smtClean="0">
                <a:solidFill>
                  <a:schemeClr val="tx1"/>
                </a:solidFill>
              </a:rPr>
              <a:t>in financial </a:t>
            </a:r>
            <a:r>
              <a:rPr lang="en-US" sz="1200" b="0" dirty="0">
                <a:solidFill>
                  <a:schemeClr val="tx1"/>
                </a:solidFill>
              </a:rPr>
              <a:t>statements</a:t>
            </a:r>
            <a:r>
              <a:rPr lang="en-US" sz="1200" b="0" dirty="0" smtClean="0">
                <a:solidFill>
                  <a:schemeClr val="tx1"/>
                </a:solidFill>
              </a:rPr>
              <a:t>) :</a:t>
            </a:r>
          </a:p>
          <a:p>
            <a:r>
              <a:rPr lang="en-US" sz="1200" b="0" dirty="0" smtClean="0">
                <a:solidFill>
                  <a:schemeClr val="tx1"/>
                </a:solidFill>
              </a:rPr>
              <a:t>It is an MSME and the </a:t>
            </a:r>
            <a:r>
              <a:rPr lang="en-US" sz="1200" b="0" dirty="0" err="1" smtClean="0">
                <a:solidFill>
                  <a:schemeClr val="tx1"/>
                </a:solidFill>
              </a:rPr>
              <a:t>categorition</a:t>
            </a:r>
            <a:r>
              <a:rPr lang="en-US" sz="1200" b="0" dirty="0" smtClean="0">
                <a:solidFill>
                  <a:schemeClr val="tx1"/>
                </a:solidFill>
              </a:rPr>
              <a:t> of level, </a:t>
            </a:r>
          </a:p>
          <a:p>
            <a:r>
              <a:rPr lang="en-US" sz="1200" b="0" dirty="0" smtClean="0">
                <a:solidFill>
                  <a:schemeClr val="tx1"/>
                </a:solidFill>
              </a:rPr>
              <a:t>It </a:t>
            </a:r>
            <a:r>
              <a:rPr lang="en-US" sz="1200" b="0" dirty="0">
                <a:solidFill>
                  <a:schemeClr val="tx1"/>
                </a:solidFill>
              </a:rPr>
              <a:t>has complied with the </a:t>
            </a:r>
            <a:r>
              <a:rPr lang="en-US" sz="1200" b="0" dirty="0" smtClean="0">
                <a:solidFill>
                  <a:schemeClr val="tx1"/>
                </a:solidFill>
              </a:rPr>
              <a:t>applicable AS </a:t>
            </a:r>
            <a:r>
              <a:rPr lang="en-US" sz="1200" b="0" dirty="0" err="1" smtClean="0">
                <a:solidFill>
                  <a:schemeClr val="tx1"/>
                </a:solidFill>
              </a:rPr>
              <a:t>as</a:t>
            </a:r>
            <a:r>
              <a:rPr lang="en-US" sz="1200" b="0" dirty="0" smtClean="0">
                <a:solidFill>
                  <a:schemeClr val="tx1"/>
                </a:solidFill>
              </a:rPr>
              <a:t> per the level. </a:t>
            </a:r>
            <a:endParaRPr lang="en-US" sz="1200" b="0" dirty="0">
              <a:solidFill>
                <a:schemeClr val="tx1"/>
              </a:solidFill>
            </a:endParaRPr>
          </a:p>
          <a:p>
            <a:endParaRPr lang="en-US" sz="1200" b="0" dirty="0" smtClean="0">
              <a:solidFill>
                <a:schemeClr val="tx1"/>
              </a:solidFill>
            </a:endParaRPr>
          </a:p>
          <a:p>
            <a:r>
              <a:rPr lang="en-US" sz="1200" b="0" dirty="0" smtClean="0">
                <a:solidFill>
                  <a:schemeClr val="tx1"/>
                </a:solidFill>
              </a:rPr>
              <a:t>2) In case entity ceases to be a Level II / III / IV in a FY -  </a:t>
            </a:r>
          </a:p>
          <a:p>
            <a:r>
              <a:rPr lang="en-US" sz="1200" b="0" dirty="0" smtClean="0">
                <a:solidFill>
                  <a:schemeClr val="tx1"/>
                </a:solidFill>
              </a:rPr>
              <a:t>Previous years Figures need </a:t>
            </a:r>
            <a:r>
              <a:rPr lang="en-US" sz="1200" b="0" dirty="0">
                <a:solidFill>
                  <a:schemeClr val="tx1"/>
                </a:solidFill>
              </a:rPr>
              <a:t>not be revised </a:t>
            </a:r>
          </a:p>
          <a:p>
            <a:r>
              <a:rPr lang="en-US" sz="1200" b="0" dirty="0" smtClean="0">
                <a:solidFill>
                  <a:schemeClr val="tx1"/>
                </a:solidFill>
              </a:rPr>
              <a:t>Disclosures </a:t>
            </a:r>
            <a:r>
              <a:rPr lang="en-US" sz="1200" b="0" dirty="0" smtClean="0">
                <a:solidFill>
                  <a:schemeClr val="tx1"/>
                </a:solidFill>
              </a:rPr>
              <a:t>in </a:t>
            </a:r>
            <a:r>
              <a:rPr lang="en-US" sz="1200" b="0" dirty="0" smtClean="0">
                <a:solidFill>
                  <a:schemeClr val="tx1"/>
                </a:solidFill>
              </a:rPr>
              <a:t>Notes to FS </a:t>
            </a:r>
            <a:r>
              <a:rPr lang="en-US" sz="1200" b="0" dirty="0" smtClean="0">
                <a:solidFill>
                  <a:schemeClr val="tx1"/>
                </a:solidFill>
              </a:rPr>
              <a:t>– Details of </a:t>
            </a:r>
            <a:r>
              <a:rPr lang="en-US" sz="1200" b="0" dirty="0" smtClean="0">
                <a:solidFill>
                  <a:schemeClr val="tx1"/>
                </a:solidFill>
              </a:rPr>
              <a:t>exemptions  </a:t>
            </a:r>
            <a:r>
              <a:rPr lang="en-US" sz="1200" b="0" dirty="0">
                <a:solidFill>
                  <a:schemeClr val="tx1"/>
                </a:solidFill>
              </a:rPr>
              <a:t>or relaxations </a:t>
            </a:r>
            <a:r>
              <a:rPr lang="en-US" sz="1200" b="0" dirty="0" smtClean="0">
                <a:solidFill>
                  <a:schemeClr val="tx1"/>
                </a:solidFill>
              </a:rPr>
              <a:t>taken in Previous year &amp; statement that Previous </a:t>
            </a:r>
            <a:r>
              <a:rPr lang="en-US" sz="1200" b="0" dirty="0">
                <a:solidFill>
                  <a:schemeClr val="tx1"/>
                </a:solidFill>
              </a:rPr>
              <a:t>period figures have not been </a:t>
            </a:r>
            <a:r>
              <a:rPr lang="en-US" sz="1200" b="0" dirty="0" smtClean="0">
                <a:solidFill>
                  <a:schemeClr val="tx1"/>
                </a:solidFill>
              </a:rPr>
              <a:t>revised</a:t>
            </a:r>
          </a:p>
          <a:p>
            <a:endParaRPr lang="en-US" sz="1200" b="0" dirty="0">
              <a:solidFill>
                <a:schemeClr val="tx1"/>
              </a:solidFill>
            </a:endParaRPr>
          </a:p>
          <a:p>
            <a:r>
              <a:rPr lang="en-US" sz="1200" b="0" dirty="0" smtClean="0">
                <a:solidFill>
                  <a:schemeClr val="tx1"/>
                </a:solidFill>
              </a:rPr>
              <a:t>3) Cease to continue in a level  - For 2 consecutive years, to continue to remain in previous applicable level.</a:t>
            </a:r>
          </a:p>
          <a:p>
            <a:endParaRPr lang="en-US" sz="1200" b="0" dirty="0">
              <a:solidFill>
                <a:schemeClr val="tx1"/>
              </a:solidFill>
            </a:endParaRPr>
          </a:p>
          <a:p>
            <a:r>
              <a:rPr lang="en-US" sz="1200" b="0" dirty="0" smtClean="0">
                <a:solidFill>
                  <a:schemeClr val="tx1"/>
                </a:solidFill>
              </a:rPr>
              <a:t>4) Entity </a:t>
            </a:r>
            <a:r>
              <a:rPr lang="en-US" sz="1200" b="0" dirty="0" smtClean="0">
                <a:solidFill>
                  <a:schemeClr val="tx1"/>
                </a:solidFill>
              </a:rPr>
              <a:t>opts </a:t>
            </a:r>
            <a:r>
              <a:rPr lang="en-US" sz="1200" b="0" dirty="0" smtClean="0">
                <a:solidFill>
                  <a:schemeClr val="tx1"/>
                </a:solidFill>
              </a:rPr>
              <a:t>not to avail </a:t>
            </a:r>
            <a:r>
              <a:rPr lang="en-US" sz="1200" b="0" dirty="0" smtClean="0">
                <a:solidFill>
                  <a:schemeClr val="tx1"/>
                </a:solidFill>
              </a:rPr>
              <a:t>exemptions / relaxation of </a:t>
            </a:r>
            <a:r>
              <a:rPr lang="en-US" sz="1200" b="0" dirty="0" smtClean="0">
                <a:solidFill>
                  <a:schemeClr val="tx1"/>
                </a:solidFill>
              </a:rPr>
              <a:t>standard - To disclosures standards </a:t>
            </a:r>
            <a:r>
              <a:rPr lang="en-US" sz="1200" b="0" dirty="0" smtClean="0">
                <a:solidFill>
                  <a:schemeClr val="tx1"/>
                </a:solidFill>
              </a:rPr>
              <a:t>where </a:t>
            </a:r>
            <a:r>
              <a:rPr lang="en-US" sz="1200" b="0" dirty="0" smtClean="0">
                <a:solidFill>
                  <a:schemeClr val="tx1"/>
                </a:solidFill>
              </a:rPr>
              <a:t>exemptions availed + Comply </a:t>
            </a:r>
            <a:r>
              <a:rPr lang="en-US" sz="1200" b="0" dirty="0" smtClean="0">
                <a:solidFill>
                  <a:schemeClr val="tx1"/>
                </a:solidFill>
              </a:rPr>
              <a:t>with such </a:t>
            </a:r>
            <a:r>
              <a:rPr lang="en-US" sz="1200" b="0" dirty="0" smtClean="0">
                <a:solidFill>
                  <a:schemeClr val="tx1"/>
                </a:solidFill>
              </a:rPr>
              <a:t>AS  </a:t>
            </a:r>
            <a:r>
              <a:rPr lang="en-US" sz="1200" b="0" dirty="0" smtClean="0">
                <a:solidFill>
                  <a:schemeClr val="tx1"/>
                </a:solidFill>
              </a:rPr>
              <a:t>where not availed.</a:t>
            </a:r>
          </a:p>
          <a:p>
            <a:endParaRPr lang="en-US" sz="1200" b="0" dirty="0" smtClean="0">
              <a:solidFill>
                <a:schemeClr val="tx1"/>
              </a:solidFill>
            </a:endParaRPr>
          </a:p>
          <a:p>
            <a:r>
              <a:rPr lang="en-US" sz="1200" b="0" dirty="0" smtClean="0">
                <a:solidFill>
                  <a:schemeClr val="tx1"/>
                </a:solidFill>
              </a:rPr>
              <a:t>5) Entity avails </a:t>
            </a:r>
            <a:r>
              <a:rPr lang="en-US" sz="1200" b="0" dirty="0" smtClean="0">
                <a:solidFill>
                  <a:schemeClr val="tx1"/>
                </a:solidFill>
              </a:rPr>
              <a:t>exemption/relaxation of standard -</a:t>
            </a:r>
            <a:r>
              <a:rPr lang="en-US" sz="1200" b="0" dirty="0" smtClean="0">
                <a:solidFill>
                  <a:schemeClr val="tx1"/>
                </a:solidFill>
              </a:rPr>
              <a:t>Partial </a:t>
            </a:r>
            <a:r>
              <a:rPr lang="en-US" sz="1200" b="0" dirty="0">
                <a:solidFill>
                  <a:schemeClr val="tx1"/>
                </a:solidFill>
              </a:rPr>
              <a:t>exemption or relaxation and disclosure shall not be permitted to mislead any person or public.</a:t>
            </a:r>
          </a:p>
          <a:p>
            <a:r>
              <a:rPr lang="en-US" sz="1200" dirty="0">
                <a:solidFill>
                  <a:schemeClr val="tx1"/>
                </a:solidFill>
              </a:rPr>
              <a:t/>
            </a:r>
            <a:br>
              <a:rPr lang="en-US" sz="1200" dirty="0">
                <a:solidFill>
                  <a:schemeClr val="tx1"/>
                </a:solidFill>
              </a:rPr>
            </a:br>
            <a:endParaRPr lang="en-US" sz="1200" b="0" dirty="0">
              <a:solidFill>
                <a:schemeClr val="tx1"/>
              </a:solidFill>
            </a:endParaRPr>
          </a:p>
          <a:p>
            <a:endParaRPr lang="en-IN" sz="1200" dirty="0">
              <a:solidFill>
                <a:schemeClr val="tx1"/>
              </a:solidFill>
            </a:endParaRPr>
          </a:p>
        </p:txBody>
      </p:sp>
    </p:spTree>
    <p:extLst>
      <p:ext uri="{BB962C8B-B14F-4D97-AF65-F5344CB8AC3E}">
        <p14:creationId xmlns:p14="http://schemas.microsoft.com/office/powerpoint/2010/main" val="2452364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090750"/>
            <a:ext cx="6650665" cy="2961900"/>
          </a:xfrm>
        </p:spPr>
        <p:txBody>
          <a:bodyPr/>
          <a:lstStyle/>
          <a:p>
            <a:r>
              <a:rPr lang="en-US" sz="3000" dirty="0" smtClean="0"/>
              <a:t>THANK YOU TO ALL</a:t>
            </a:r>
            <a:br>
              <a:rPr lang="en-US" sz="3000" dirty="0" smtClean="0"/>
            </a:br>
            <a:r>
              <a:rPr lang="en-US" sz="3000" dirty="0" smtClean="0"/>
              <a:t/>
            </a:r>
            <a:br>
              <a:rPr lang="en-US" sz="3000" dirty="0" smtClean="0"/>
            </a:br>
            <a:r>
              <a:rPr lang="en-US" sz="3000" dirty="0" smtClean="0"/>
              <a:t>CA HARDIK CHOKSHI</a:t>
            </a:r>
            <a:endParaRPr lang="en-IN" sz="3000" dirty="0"/>
          </a:p>
        </p:txBody>
      </p:sp>
    </p:spTree>
    <p:extLst>
      <p:ext uri="{BB962C8B-B14F-4D97-AF65-F5344CB8AC3E}">
        <p14:creationId xmlns:p14="http://schemas.microsoft.com/office/powerpoint/2010/main" val="678389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smtClean="0"/>
              <a:t>LIST OF AS </a:t>
            </a:r>
            <a:r>
              <a:rPr lang="en-US" sz="1200" dirty="0"/>
              <a:t>Applicable </a:t>
            </a:r>
            <a:r>
              <a:rPr lang="en-US" sz="1200" dirty="0" err="1"/>
              <a:t>wef</a:t>
            </a:r>
            <a:r>
              <a:rPr lang="en-US" sz="1200" dirty="0"/>
              <a:t>. 1/4/2020 of  </a:t>
            </a:r>
            <a:r>
              <a:rPr lang="en-US" sz="1200" dirty="0" smtClean="0"/>
              <a:t>Non Company entities -</a:t>
            </a:r>
            <a:r>
              <a:rPr lang="en-US" sz="1200" dirty="0"/>
              <a:t>Criteria for classification of Non-company entities for applicability of Accounting </a:t>
            </a:r>
            <a:r>
              <a:rPr lang="en-US" sz="1200" dirty="0" smtClean="0"/>
              <a:t>Standards</a:t>
            </a:r>
            <a:r>
              <a:rPr lang="en-US" sz="1200" dirty="0"/>
              <a:t> (ICAI council 400</a:t>
            </a:r>
            <a:r>
              <a:rPr lang="en-US" sz="1200" baseline="30000" dirty="0"/>
              <a:t>th</a:t>
            </a:r>
            <a:r>
              <a:rPr lang="en-US" sz="1200" dirty="0"/>
              <a:t> meeting 18-19</a:t>
            </a:r>
            <a:r>
              <a:rPr lang="en-US" sz="1200" baseline="30000" dirty="0"/>
              <a:t>th</a:t>
            </a:r>
            <a:r>
              <a:rPr lang="en-US" sz="1200" dirty="0"/>
              <a:t> March 2021)</a:t>
            </a:r>
            <a:endParaRPr lang="en-IN" sz="12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aphicFrame>
        <p:nvGraphicFramePr>
          <p:cNvPr id="20" name="Table 19"/>
          <p:cNvGraphicFramePr>
            <a:graphicFrameLocks noGrp="1"/>
          </p:cNvGraphicFramePr>
          <p:nvPr>
            <p:extLst>
              <p:ext uri="{D42A27DB-BD31-4B8C-83A1-F6EECF244321}">
                <p14:modId xmlns:p14="http://schemas.microsoft.com/office/powerpoint/2010/main" val="1934352196"/>
              </p:ext>
            </p:extLst>
          </p:nvPr>
        </p:nvGraphicFramePr>
        <p:xfrm>
          <a:off x="814275" y="1492896"/>
          <a:ext cx="6555169" cy="3484880"/>
        </p:xfrm>
        <a:graphic>
          <a:graphicData uri="http://schemas.openxmlformats.org/drawingml/2006/table">
            <a:tbl>
              <a:tblPr firstRow="1" bandRow="1">
                <a:tableStyleId>{025D08E4-4CB9-4A25-91DF-C19B82DA8EF8}</a:tableStyleId>
              </a:tblPr>
              <a:tblGrid>
                <a:gridCol w="720057">
                  <a:extLst>
                    <a:ext uri="{9D8B030D-6E8A-4147-A177-3AD203B41FA5}">
                      <a16:colId xmlns:a16="http://schemas.microsoft.com/office/drawing/2014/main" val="3861526810"/>
                    </a:ext>
                  </a:extLst>
                </a:gridCol>
                <a:gridCol w="1433593">
                  <a:extLst>
                    <a:ext uri="{9D8B030D-6E8A-4147-A177-3AD203B41FA5}">
                      <a16:colId xmlns:a16="http://schemas.microsoft.com/office/drawing/2014/main" val="2017385463"/>
                    </a:ext>
                  </a:extLst>
                </a:gridCol>
                <a:gridCol w="2092272">
                  <a:extLst>
                    <a:ext uri="{9D8B030D-6E8A-4147-A177-3AD203B41FA5}">
                      <a16:colId xmlns:a16="http://schemas.microsoft.com/office/drawing/2014/main" val="365511409"/>
                    </a:ext>
                  </a:extLst>
                </a:gridCol>
                <a:gridCol w="2309247">
                  <a:extLst>
                    <a:ext uri="{9D8B030D-6E8A-4147-A177-3AD203B41FA5}">
                      <a16:colId xmlns:a16="http://schemas.microsoft.com/office/drawing/2014/main" val="807409784"/>
                    </a:ext>
                  </a:extLst>
                </a:gridCol>
              </a:tblGrid>
              <a:tr h="370840">
                <a:tc>
                  <a:txBody>
                    <a:bodyPr/>
                    <a:lstStyle/>
                    <a:p>
                      <a:r>
                        <a:rPr lang="en-US" b="1" dirty="0" smtClean="0"/>
                        <a:t>AS</a:t>
                      </a:r>
                      <a:endParaRPr lang="en-US" b="1" dirty="0"/>
                    </a:p>
                  </a:txBody>
                  <a:tcPr/>
                </a:tc>
                <a:tc>
                  <a:txBody>
                    <a:bodyPr/>
                    <a:lstStyle/>
                    <a:p>
                      <a:r>
                        <a:rPr lang="en-US" b="1" dirty="0" smtClean="0"/>
                        <a:t>Level</a:t>
                      </a:r>
                      <a:r>
                        <a:rPr lang="en-US" b="1" baseline="0" dirty="0" smtClean="0"/>
                        <a:t> II</a:t>
                      </a:r>
                      <a:endParaRPr lang="en-US" b="1" dirty="0"/>
                    </a:p>
                  </a:txBody>
                  <a:tcPr/>
                </a:tc>
                <a:tc>
                  <a:txBody>
                    <a:bodyPr/>
                    <a:lstStyle/>
                    <a:p>
                      <a:r>
                        <a:rPr lang="en-US" b="1" dirty="0" smtClean="0"/>
                        <a:t>Level</a:t>
                      </a:r>
                      <a:r>
                        <a:rPr lang="en-US" b="1" baseline="0" dirty="0" smtClean="0"/>
                        <a:t> III</a:t>
                      </a:r>
                      <a:endParaRPr lang="en-US" b="1" dirty="0"/>
                    </a:p>
                  </a:txBody>
                  <a:tcPr/>
                </a:tc>
                <a:tc>
                  <a:txBody>
                    <a:bodyPr/>
                    <a:lstStyle/>
                    <a:p>
                      <a:r>
                        <a:rPr lang="en-US" b="1" dirty="0" smtClean="0"/>
                        <a:t>Level IV</a:t>
                      </a:r>
                      <a:endParaRPr lang="en-US" b="1" dirty="0"/>
                    </a:p>
                  </a:txBody>
                  <a:tcPr/>
                </a:tc>
                <a:extLst>
                  <a:ext uri="{0D108BD9-81ED-4DB2-BD59-A6C34878D82A}">
                    <a16:rowId xmlns:a16="http://schemas.microsoft.com/office/drawing/2014/main" val="784516533"/>
                  </a:ext>
                </a:extLst>
              </a:tr>
              <a:tr h="370840">
                <a:tc>
                  <a:txBody>
                    <a:bodyPr/>
                    <a:lstStyle/>
                    <a:p>
                      <a:r>
                        <a:rPr lang="en-US" dirty="0" smtClean="0"/>
                        <a:t>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Applicable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Applicable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Applicable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txBody>
                  <a:tcPr/>
                </a:tc>
                <a:extLst>
                  <a:ext uri="{0D108BD9-81ED-4DB2-BD59-A6C34878D82A}">
                    <a16:rowId xmlns:a16="http://schemas.microsoft.com/office/drawing/2014/main" val="1138037048"/>
                  </a:ext>
                </a:extLst>
              </a:tr>
              <a:tr h="370840">
                <a:tc>
                  <a:txBody>
                    <a:bodyPr/>
                    <a:lstStyle/>
                    <a:p>
                      <a:r>
                        <a:rPr lang="en-US" dirty="0" smtClean="0"/>
                        <a:t>2</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Applicable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smtClean="0">
                          <a:ln>
                            <a:noFill/>
                          </a:ln>
                          <a:solidFill>
                            <a:srgbClr val="000000"/>
                          </a:solidFill>
                          <a:effectLst/>
                          <a:uLnTx/>
                          <a:uFillTx/>
                          <a:latin typeface="Arial"/>
                          <a:cs typeface="Arial"/>
                          <a:sym typeface="Arial"/>
                        </a:rPr>
                        <a:t>Applicable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Applicable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txBody>
                  <a:tcPr/>
                </a:tc>
                <a:extLst>
                  <a:ext uri="{0D108BD9-81ED-4DB2-BD59-A6C34878D82A}">
                    <a16:rowId xmlns:a16="http://schemas.microsoft.com/office/drawing/2014/main" val="3713820403"/>
                  </a:ext>
                </a:extLst>
              </a:tr>
              <a:tr h="370840">
                <a:tc>
                  <a:txBody>
                    <a:bodyPr/>
                    <a:lstStyle/>
                    <a:p>
                      <a:r>
                        <a:rPr lang="en-US" dirty="0" smtClean="0"/>
                        <a:t>3</a:t>
                      </a:r>
                      <a:endParaRPr lang="en-US" dirty="0"/>
                    </a:p>
                  </a:txBody>
                  <a:tcPr/>
                </a:tc>
                <a:tc>
                  <a:txBody>
                    <a:bodyPr/>
                    <a:lstStyle/>
                    <a:p>
                      <a:r>
                        <a:rPr lang="en-US" b="1" dirty="0" smtClean="0"/>
                        <a:t>Not Applicable</a:t>
                      </a:r>
                      <a:endParaRPr lang="en-US" b="1" dirty="0"/>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smtClean="0"/>
                        <a:t>Not Applicable</a:t>
                      </a:r>
                      <a:endParaRPr lang="en-US" b="1" dirty="0"/>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smtClean="0"/>
                        <a:t>Not Applicable</a:t>
                      </a:r>
                      <a:endParaRPr lang="en-US" b="1" dirty="0"/>
                    </a:p>
                  </a:txBody>
                  <a:tcPr>
                    <a:solidFill>
                      <a:schemeClr val="tx2"/>
                    </a:solidFill>
                  </a:tcPr>
                </a:tc>
                <a:extLst>
                  <a:ext uri="{0D108BD9-81ED-4DB2-BD59-A6C34878D82A}">
                    <a16:rowId xmlns:a16="http://schemas.microsoft.com/office/drawing/2014/main" val="2729981552"/>
                  </a:ext>
                </a:extLst>
              </a:tr>
              <a:tr h="370840">
                <a:tc>
                  <a:txBody>
                    <a:bodyPr/>
                    <a:lstStyle/>
                    <a:p>
                      <a:r>
                        <a:rPr lang="en-US" dirty="0" smtClean="0"/>
                        <a:t>4</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Applicable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Applicable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Applicable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txBody>
                  <a:tcPr/>
                </a:tc>
                <a:extLst>
                  <a:ext uri="{0D108BD9-81ED-4DB2-BD59-A6C34878D82A}">
                    <a16:rowId xmlns:a16="http://schemas.microsoft.com/office/drawing/2014/main" val="2332856455"/>
                  </a:ext>
                </a:extLst>
              </a:tr>
              <a:tr h="370840">
                <a:tc>
                  <a:txBody>
                    <a:bodyPr/>
                    <a:lstStyle/>
                    <a:p>
                      <a:r>
                        <a:rPr lang="en-US" dirty="0" smtClean="0"/>
                        <a:t>5</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Applicable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Applicable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Applicable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txBody>
                  <a:tcPr/>
                </a:tc>
                <a:extLst>
                  <a:ext uri="{0D108BD9-81ED-4DB2-BD59-A6C34878D82A}">
                    <a16:rowId xmlns:a16="http://schemas.microsoft.com/office/drawing/2014/main" val="3548314576"/>
                  </a:ext>
                </a:extLst>
              </a:tr>
              <a:tr h="370840">
                <a:tc>
                  <a:txBody>
                    <a:bodyPr/>
                    <a:lstStyle/>
                    <a:p>
                      <a:r>
                        <a:rPr lang="en-US" dirty="0" smtClean="0"/>
                        <a:t>7</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Applicable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Applicable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Applicable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txBody>
                  <a:tcPr/>
                </a:tc>
                <a:extLst>
                  <a:ext uri="{0D108BD9-81ED-4DB2-BD59-A6C34878D82A}">
                    <a16:rowId xmlns:a16="http://schemas.microsoft.com/office/drawing/2014/main" val="3558736946"/>
                  </a:ext>
                </a:extLst>
              </a:tr>
              <a:tr h="370840">
                <a:tc>
                  <a:txBody>
                    <a:bodyPr/>
                    <a:lstStyle/>
                    <a:p>
                      <a:r>
                        <a:rPr lang="en-US" dirty="0" smtClean="0"/>
                        <a:t>9</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Applicable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Applicable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Applicable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txBody>
                  <a:tcPr/>
                </a:tc>
                <a:extLst>
                  <a:ext uri="{0D108BD9-81ED-4DB2-BD59-A6C34878D82A}">
                    <a16:rowId xmlns:a16="http://schemas.microsoft.com/office/drawing/2014/main" val="252972649"/>
                  </a:ext>
                </a:extLst>
              </a:tr>
              <a:tr h="370840">
                <a:tc>
                  <a:txBody>
                    <a:bodyPr/>
                    <a:lstStyle/>
                    <a:p>
                      <a:r>
                        <a:rPr lang="en-US" dirty="0" smtClean="0"/>
                        <a:t>10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Applicable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Applicable with disclosure exemptions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Applicable with disclosure exemptions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txBody>
                  <a:tcPr>
                    <a:solidFill>
                      <a:schemeClr val="tx2"/>
                    </a:solidFill>
                  </a:tcPr>
                </a:tc>
                <a:extLst>
                  <a:ext uri="{0D108BD9-81ED-4DB2-BD59-A6C34878D82A}">
                    <a16:rowId xmlns:a16="http://schemas.microsoft.com/office/drawing/2014/main" val="2368066235"/>
                  </a:ext>
                </a:extLst>
              </a:tr>
            </a:tbl>
          </a:graphicData>
        </a:graphic>
      </p:graphicFrame>
    </p:spTree>
    <p:extLst>
      <p:ext uri="{BB962C8B-B14F-4D97-AF65-F5344CB8AC3E}">
        <p14:creationId xmlns:p14="http://schemas.microsoft.com/office/powerpoint/2010/main" val="3370029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smtClean="0"/>
              <a:t>LIST OF AS </a:t>
            </a:r>
            <a:r>
              <a:rPr lang="en-US" sz="1200" dirty="0"/>
              <a:t>Applicable </a:t>
            </a:r>
            <a:r>
              <a:rPr lang="en-US" sz="1200" dirty="0" err="1"/>
              <a:t>wef</a:t>
            </a:r>
            <a:r>
              <a:rPr lang="en-US" sz="1200" dirty="0"/>
              <a:t>. 1/4/2020 of  </a:t>
            </a:r>
            <a:r>
              <a:rPr lang="en-US" sz="1200" dirty="0" smtClean="0"/>
              <a:t>Non Company entities -</a:t>
            </a:r>
            <a:r>
              <a:rPr lang="en-US" sz="1200" dirty="0"/>
              <a:t>Criteria for classification of Non-company entities for applicability of Accounting </a:t>
            </a:r>
            <a:r>
              <a:rPr lang="en-US" sz="1200" dirty="0" smtClean="0"/>
              <a:t>Standards</a:t>
            </a:r>
            <a:r>
              <a:rPr lang="en-US" sz="1200" dirty="0"/>
              <a:t> (ICAI council 400</a:t>
            </a:r>
            <a:r>
              <a:rPr lang="en-US" sz="1200" baseline="30000" dirty="0"/>
              <a:t>th</a:t>
            </a:r>
            <a:r>
              <a:rPr lang="en-US" sz="1200" dirty="0"/>
              <a:t> meeting 18-19</a:t>
            </a:r>
            <a:r>
              <a:rPr lang="en-US" sz="1200" baseline="30000" dirty="0"/>
              <a:t>th</a:t>
            </a:r>
            <a:r>
              <a:rPr lang="en-US" sz="1200" dirty="0"/>
              <a:t> March 2021)</a:t>
            </a:r>
            <a:endParaRPr lang="en-IN" sz="12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aphicFrame>
        <p:nvGraphicFramePr>
          <p:cNvPr id="19" name="Table 18"/>
          <p:cNvGraphicFramePr>
            <a:graphicFrameLocks noGrp="1"/>
          </p:cNvGraphicFramePr>
          <p:nvPr>
            <p:extLst>
              <p:ext uri="{D42A27DB-BD31-4B8C-83A1-F6EECF244321}">
                <p14:modId xmlns:p14="http://schemas.microsoft.com/office/powerpoint/2010/main" val="1283837027"/>
              </p:ext>
            </p:extLst>
          </p:nvPr>
        </p:nvGraphicFramePr>
        <p:xfrm>
          <a:off x="413705" y="1531642"/>
          <a:ext cx="6622526" cy="2667000"/>
        </p:xfrm>
        <a:graphic>
          <a:graphicData uri="http://schemas.openxmlformats.org/drawingml/2006/table">
            <a:tbl>
              <a:tblPr firstRow="1" bandRow="1">
                <a:tableStyleId>{025D08E4-4CB9-4A25-91DF-C19B82DA8EF8}</a:tableStyleId>
              </a:tblPr>
              <a:tblGrid>
                <a:gridCol w="818410">
                  <a:extLst>
                    <a:ext uri="{9D8B030D-6E8A-4147-A177-3AD203B41FA5}">
                      <a16:colId xmlns:a16="http://schemas.microsoft.com/office/drawing/2014/main" val="2001498789"/>
                    </a:ext>
                  </a:extLst>
                </a:gridCol>
                <a:gridCol w="1487838">
                  <a:extLst>
                    <a:ext uri="{9D8B030D-6E8A-4147-A177-3AD203B41FA5}">
                      <a16:colId xmlns:a16="http://schemas.microsoft.com/office/drawing/2014/main" val="2909341425"/>
                    </a:ext>
                  </a:extLst>
                </a:gridCol>
                <a:gridCol w="2265752">
                  <a:extLst>
                    <a:ext uri="{9D8B030D-6E8A-4147-A177-3AD203B41FA5}">
                      <a16:colId xmlns:a16="http://schemas.microsoft.com/office/drawing/2014/main" val="749864210"/>
                    </a:ext>
                  </a:extLst>
                </a:gridCol>
                <a:gridCol w="2050526">
                  <a:extLst>
                    <a:ext uri="{9D8B030D-6E8A-4147-A177-3AD203B41FA5}">
                      <a16:colId xmlns:a16="http://schemas.microsoft.com/office/drawing/2014/main" val="3064531716"/>
                    </a:ext>
                  </a:extLst>
                </a:gridCol>
              </a:tblGrid>
              <a:tr h="370840">
                <a:tc>
                  <a:txBody>
                    <a:bodyPr/>
                    <a:lstStyle/>
                    <a:p>
                      <a:r>
                        <a:rPr lang="en-US" b="1" dirty="0" smtClean="0"/>
                        <a:t>AS</a:t>
                      </a:r>
                      <a:endParaRPr lang="en-US" b="1" dirty="0"/>
                    </a:p>
                  </a:txBody>
                  <a:tcPr/>
                </a:tc>
                <a:tc>
                  <a:txBody>
                    <a:bodyPr/>
                    <a:lstStyle/>
                    <a:p>
                      <a:r>
                        <a:rPr lang="en-US" b="1" dirty="0" smtClean="0"/>
                        <a:t>Level II</a:t>
                      </a:r>
                      <a:endParaRPr lang="en-US" b="1" dirty="0"/>
                    </a:p>
                  </a:txBody>
                  <a:tcPr/>
                </a:tc>
                <a:tc>
                  <a:txBody>
                    <a:bodyPr/>
                    <a:lstStyle/>
                    <a:p>
                      <a:r>
                        <a:rPr lang="en-US" b="1" dirty="0" smtClean="0"/>
                        <a:t>Level</a:t>
                      </a:r>
                      <a:r>
                        <a:rPr lang="en-US" b="1" baseline="0" dirty="0" smtClean="0"/>
                        <a:t> III</a:t>
                      </a:r>
                      <a:endParaRPr lang="en-US" b="1" dirty="0"/>
                    </a:p>
                  </a:txBody>
                  <a:tcPr/>
                </a:tc>
                <a:tc>
                  <a:txBody>
                    <a:bodyPr/>
                    <a:lstStyle/>
                    <a:p>
                      <a:r>
                        <a:rPr lang="en-US" b="1" dirty="0" smtClean="0"/>
                        <a:t>Level</a:t>
                      </a:r>
                      <a:r>
                        <a:rPr lang="en-US" b="1" baseline="0" dirty="0" smtClean="0"/>
                        <a:t> IV</a:t>
                      </a:r>
                      <a:endParaRPr lang="en-US" b="1" dirty="0"/>
                    </a:p>
                  </a:txBody>
                  <a:tcPr/>
                </a:tc>
                <a:extLst>
                  <a:ext uri="{0D108BD9-81ED-4DB2-BD59-A6C34878D82A}">
                    <a16:rowId xmlns:a16="http://schemas.microsoft.com/office/drawing/2014/main" val="734634454"/>
                  </a:ext>
                </a:extLst>
              </a:tr>
              <a:tr h="370840">
                <a:tc>
                  <a:txBody>
                    <a:bodyPr/>
                    <a:lstStyle/>
                    <a:p>
                      <a:r>
                        <a:rPr lang="en-US" dirty="0" smtClean="0"/>
                        <a:t>11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Applicable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Applicable with disclosure exemptions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Applicable with disclosure exemptions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txBody>
                  <a:tcPr>
                    <a:solidFill>
                      <a:schemeClr val="tx2"/>
                    </a:solidFill>
                  </a:tcPr>
                </a:tc>
                <a:extLst>
                  <a:ext uri="{0D108BD9-81ED-4DB2-BD59-A6C34878D82A}">
                    <a16:rowId xmlns:a16="http://schemas.microsoft.com/office/drawing/2014/main" val="2139549041"/>
                  </a:ext>
                </a:extLst>
              </a:tr>
              <a:tr h="370840">
                <a:tc>
                  <a:txBody>
                    <a:bodyPr/>
                    <a:lstStyle/>
                    <a:p>
                      <a:r>
                        <a:rPr lang="en-US" dirty="0" smtClean="0"/>
                        <a:t>12</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Applicable</a:t>
                      </a:r>
                      <a:endParaRPr lang="en-US" dirty="0"/>
                    </a:p>
                  </a:txBody>
                  <a:tcPr/>
                </a:tc>
                <a:tc>
                  <a:txBody>
                    <a:bodyPr/>
                    <a:lstStyle/>
                    <a:p>
                      <a:r>
                        <a:rPr kumimoji="0" lang="en-US" sz="1400" b="0" i="0" u="none" strike="noStrike" kern="0" cap="none" spc="0" normalizeH="0" baseline="0" noProof="0" dirty="0" smtClean="0">
                          <a:ln>
                            <a:noFill/>
                          </a:ln>
                          <a:solidFill>
                            <a:srgbClr val="000000"/>
                          </a:solidFill>
                          <a:effectLst/>
                          <a:uLnTx/>
                          <a:uFillTx/>
                          <a:latin typeface="Arial"/>
                          <a:cs typeface="Arial"/>
                          <a:sym typeface="Arial"/>
                        </a:rPr>
                        <a:t>Applicable</a:t>
                      </a:r>
                      <a:endParaRPr lang="en-US" dirty="0"/>
                    </a:p>
                  </a:txBody>
                  <a:tcPr/>
                </a:tc>
                <a:tc>
                  <a:txBody>
                    <a:bodyPr/>
                    <a:lstStyle/>
                    <a:p>
                      <a:r>
                        <a:rPr kumimoji="0" lang="en-US" sz="1400" b="0" i="0" u="none" strike="noStrike" kern="0" cap="none" spc="0" normalizeH="0" baseline="0" noProof="0" dirty="0" smtClean="0">
                          <a:ln>
                            <a:noFill/>
                          </a:ln>
                          <a:solidFill>
                            <a:srgbClr val="000000"/>
                          </a:solidFill>
                          <a:effectLst/>
                          <a:uLnTx/>
                          <a:uFillTx/>
                          <a:latin typeface="Arial"/>
                          <a:cs typeface="Arial"/>
                          <a:sym typeface="Arial"/>
                        </a:rPr>
                        <a:t>Applicable</a:t>
                      </a:r>
                      <a:endParaRPr lang="en-US" dirty="0"/>
                    </a:p>
                  </a:txBody>
                  <a:tcPr/>
                </a:tc>
                <a:extLst>
                  <a:ext uri="{0D108BD9-81ED-4DB2-BD59-A6C34878D82A}">
                    <a16:rowId xmlns:a16="http://schemas.microsoft.com/office/drawing/2014/main" val="2490444599"/>
                  </a:ext>
                </a:extLst>
              </a:tr>
              <a:tr h="370840">
                <a:tc>
                  <a:txBody>
                    <a:bodyPr/>
                    <a:lstStyle/>
                    <a:p>
                      <a:r>
                        <a:rPr lang="en-US" dirty="0" smtClean="0"/>
                        <a:t>13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Applicable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Applicable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Applicable with disclosure exemptions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txBody>
                  <a:tcPr>
                    <a:solidFill>
                      <a:schemeClr val="tx2"/>
                    </a:solidFill>
                  </a:tcPr>
                </a:tc>
                <a:extLst>
                  <a:ext uri="{0D108BD9-81ED-4DB2-BD59-A6C34878D82A}">
                    <a16:rowId xmlns:a16="http://schemas.microsoft.com/office/drawing/2014/main" val="1365217246"/>
                  </a:ext>
                </a:extLst>
              </a:tr>
              <a:tr h="370840">
                <a:tc>
                  <a:txBody>
                    <a:bodyPr/>
                    <a:lstStyle/>
                    <a:p>
                      <a:r>
                        <a:rPr lang="en-US" dirty="0" smtClean="0"/>
                        <a:t>14</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Applicable</a:t>
                      </a:r>
                      <a:endParaRPr lang="en-US" dirty="0"/>
                    </a:p>
                  </a:txBody>
                  <a:tcPr/>
                </a:tc>
                <a:tc>
                  <a:txBody>
                    <a:bodyPr/>
                    <a:lstStyle/>
                    <a:p>
                      <a:r>
                        <a:rPr kumimoji="0" lang="en-US" sz="1400" b="0" i="0" u="none" strike="noStrike" kern="0" cap="none" spc="0" normalizeH="0" baseline="0" noProof="0" dirty="0" smtClean="0">
                          <a:ln>
                            <a:noFill/>
                          </a:ln>
                          <a:solidFill>
                            <a:srgbClr val="000000"/>
                          </a:solidFill>
                          <a:effectLst/>
                          <a:uLnTx/>
                          <a:uFillTx/>
                          <a:latin typeface="Arial"/>
                          <a:cs typeface="Arial"/>
                          <a:sym typeface="Arial"/>
                        </a:rPr>
                        <a:t>Applicable</a:t>
                      </a:r>
                      <a:endParaRPr lang="en-US" dirty="0"/>
                    </a:p>
                  </a:txBody>
                  <a:tcPr/>
                </a:tc>
                <a:tc>
                  <a:txBody>
                    <a:bodyPr/>
                    <a:lstStyle/>
                    <a:p>
                      <a:r>
                        <a:rPr lang="en-US" b="1" dirty="0" smtClean="0"/>
                        <a:t>Not Applicable</a:t>
                      </a:r>
                      <a:endParaRPr lang="en-US" b="1" dirty="0"/>
                    </a:p>
                  </a:txBody>
                  <a:tcPr>
                    <a:solidFill>
                      <a:schemeClr val="tx2"/>
                    </a:solidFill>
                  </a:tcPr>
                </a:tc>
                <a:extLst>
                  <a:ext uri="{0D108BD9-81ED-4DB2-BD59-A6C34878D82A}">
                    <a16:rowId xmlns:a16="http://schemas.microsoft.com/office/drawing/2014/main" val="2099104292"/>
                  </a:ext>
                </a:extLst>
              </a:tr>
              <a:tr h="370840">
                <a:tc>
                  <a:txBody>
                    <a:bodyPr/>
                    <a:lstStyle/>
                    <a:p>
                      <a:r>
                        <a:rPr lang="en-US" dirty="0" smtClean="0"/>
                        <a:t>15</a:t>
                      </a:r>
                      <a:endParaRPr lang="en-US" dirty="0"/>
                    </a:p>
                  </a:txBody>
                  <a:tcPr/>
                </a:tc>
                <a:tc>
                  <a:txBody>
                    <a:bodyPr/>
                    <a:lstStyle/>
                    <a:p>
                      <a:r>
                        <a:rPr lang="en-US" dirty="0" smtClean="0"/>
                        <a:t>Applicable with exemptions</a:t>
                      </a:r>
                      <a:endParaRPr lang="en-US" dirty="0"/>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Applicable with exemptions</a:t>
                      </a:r>
                      <a:endParaRPr lang="en-US" dirty="0"/>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Applicable with exemptions</a:t>
                      </a:r>
                      <a:endParaRPr lang="en-US" dirty="0"/>
                    </a:p>
                  </a:txBody>
                  <a:tcPr>
                    <a:solidFill>
                      <a:schemeClr val="tx2"/>
                    </a:solidFill>
                  </a:tcPr>
                </a:tc>
                <a:extLst>
                  <a:ext uri="{0D108BD9-81ED-4DB2-BD59-A6C34878D82A}">
                    <a16:rowId xmlns:a16="http://schemas.microsoft.com/office/drawing/2014/main" val="2230626125"/>
                  </a:ext>
                </a:extLst>
              </a:tr>
            </a:tbl>
          </a:graphicData>
        </a:graphic>
      </p:graphicFrame>
    </p:spTree>
    <p:extLst>
      <p:ext uri="{BB962C8B-B14F-4D97-AF65-F5344CB8AC3E}">
        <p14:creationId xmlns:p14="http://schemas.microsoft.com/office/powerpoint/2010/main" val="3592541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275" y="392575"/>
            <a:ext cx="5964898" cy="766200"/>
          </a:xfrm>
        </p:spPr>
        <p:txBody>
          <a:bodyPr/>
          <a:lstStyle/>
          <a:p>
            <a:r>
              <a:rPr lang="en-IN" sz="1600" b="0" dirty="0" smtClean="0">
                <a:latin typeface="Calibri" panose="020F0502020204030204" pitchFamily="34" charset="0"/>
                <a:cs typeface="Calibri" panose="020F0502020204030204" pitchFamily="34" charset="0"/>
              </a:rPr>
              <a:t>ACCOUNTING STANDARD INRESPECT OF WHICH RELAXATIONS/ EXEMPTIONS FROM CERTAIN REQUIREMENT HAVE BEEN GIVEN TO LEVEL II, III, &amp; IV NCEs</a:t>
            </a:r>
            <a:endParaRPr lang="en-IN" sz="1600" b="0"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Calibri" panose="020F0502020204030204" pitchFamily="34" charset="0"/>
                <a:cs typeface="Calibri" panose="020F0502020204030204" pitchFamily="34" charset="0"/>
              </a:rPr>
              <a:t>8</a:t>
            </a:fld>
            <a:endParaRPr lang="en">
              <a:latin typeface="Calibri" panose="020F0502020204030204" pitchFamily="34" charset="0"/>
              <a:cs typeface="Calibri" panose="020F0502020204030204" pitchFamily="34" charset="0"/>
            </a:endParaRPr>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grpSp>
      <p:graphicFrame>
        <p:nvGraphicFramePr>
          <p:cNvPr id="21" name="Table 20"/>
          <p:cNvGraphicFramePr>
            <a:graphicFrameLocks noGrp="1"/>
          </p:cNvGraphicFramePr>
          <p:nvPr>
            <p:extLst>
              <p:ext uri="{D42A27DB-BD31-4B8C-83A1-F6EECF244321}">
                <p14:modId xmlns:p14="http://schemas.microsoft.com/office/powerpoint/2010/main" val="1266416061"/>
              </p:ext>
            </p:extLst>
          </p:nvPr>
        </p:nvGraphicFramePr>
        <p:xfrm>
          <a:off x="358733" y="1380429"/>
          <a:ext cx="7455069" cy="3010266"/>
        </p:xfrm>
        <a:graphic>
          <a:graphicData uri="http://schemas.openxmlformats.org/drawingml/2006/table">
            <a:tbl>
              <a:tblPr firstRow="1" bandRow="1">
                <a:tableStyleId>{025D08E4-4CB9-4A25-91DF-C19B82DA8EF8}</a:tableStyleId>
              </a:tblPr>
              <a:tblGrid>
                <a:gridCol w="454366">
                  <a:extLst>
                    <a:ext uri="{9D8B030D-6E8A-4147-A177-3AD203B41FA5}">
                      <a16:colId xmlns:a16="http://schemas.microsoft.com/office/drawing/2014/main" val="2884660832"/>
                    </a:ext>
                  </a:extLst>
                </a:gridCol>
                <a:gridCol w="7000703">
                  <a:extLst>
                    <a:ext uri="{9D8B030D-6E8A-4147-A177-3AD203B41FA5}">
                      <a16:colId xmlns:a16="http://schemas.microsoft.com/office/drawing/2014/main" val="362684261"/>
                    </a:ext>
                  </a:extLst>
                </a:gridCol>
              </a:tblGrid>
              <a:tr h="361232">
                <a:tc gridSpan="2">
                  <a:txBody>
                    <a:bodyPr/>
                    <a:lstStyle/>
                    <a:p>
                      <a:pPr algn="l"/>
                      <a:r>
                        <a:rPr lang="en-US" sz="1200" b="1" dirty="0" smtClean="0">
                          <a:latin typeface="Calibri" panose="020F0502020204030204" pitchFamily="34" charset="0"/>
                          <a:cs typeface="Calibri" panose="020F0502020204030204" pitchFamily="34" charset="0"/>
                        </a:rPr>
                        <a:t>Accounting Standard (AS) 10, Property, Plant and Equipment –</a:t>
                      </a:r>
                      <a:r>
                        <a:rPr lang="en-US" sz="1200" b="1" baseline="0" dirty="0" smtClean="0">
                          <a:latin typeface="Calibri" panose="020F0502020204030204" pitchFamily="34" charset="0"/>
                          <a:cs typeface="Calibri" panose="020F0502020204030204" pitchFamily="34" charset="0"/>
                        </a:rPr>
                        <a:t> Exemption disclosure..</a:t>
                      </a:r>
                      <a:endParaRPr lang="en-IN" sz="1200" b="1" dirty="0">
                        <a:latin typeface="Calibri" panose="020F0502020204030204" pitchFamily="34" charset="0"/>
                        <a:cs typeface="Calibri" panose="020F0502020204030204" pitchFamily="34" charset="0"/>
                      </a:endParaRPr>
                    </a:p>
                  </a:txBody>
                  <a:tcPr>
                    <a:solidFill>
                      <a:schemeClr val="accent6">
                        <a:lumMod val="60000"/>
                        <a:lumOff val="40000"/>
                      </a:schemeClr>
                    </a:solidFill>
                  </a:tcPr>
                </a:tc>
                <a:tc hMerge="1">
                  <a:txBody>
                    <a:bodyPr/>
                    <a:lstStyle/>
                    <a:p>
                      <a:pPr algn="ctr"/>
                      <a:endParaRPr lang="en-IN" sz="800" b="1" dirty="0"/>
                    </a:p>
                  </a:txBody>
                  <a:tcPr>
                    <a:solidFill>
                      <a:schemeClr val="accent6">
                        <a:lumMod val="60000"/>
                        <a:lumOff val="40000"/>
                      </a:schemeClr>
                    </a:solidFill>
                  </a:tcPr>
                </a:tc>
                <a:extLst>
                  <a:ext uri="{0D108BD9-81ED-4DB2-BD59-A6C34878D82A}">
                    <a16:rowId xmlns:a16="http://schemas.microsoft.com/office/drawing/2014/main" val="2795384779"/>
                  </a:ext>
                </a:extLst>
              </a:tr>
              <a:tr h="602053">
                <a:tc>
                  <a:txBody>
                    <a:bodyPr/>
                    <a:lstStyle/>
                    <a:p>
                      <a:pPr algn="ctr"/>
                      <a:endParaRPr lang="en-IN" sz="1200" b="0" dirty="0">
                        <a:latin typeface="Calibri" panose="020F0502020204030204" pitchFamily="34" charset="0"/>
                        <a:cs typeface="Calibri" panose="020F0502020204030204" pitchFamily="34" charset="0"/>
                      </a:endParaRPr>
                    </a:p>
                  </a:txBody>
                  <a:tcPr anchor="ctr"/>
                </a:tc>
                <a:tc>
                  <a:txBody>
                    <a:bodyPr/>
                    <a:lstStyle/>
                    <a:p>
                      <a:pPr algn="l"/>
                      <a:r>
                        <a:rPr lang="en-US" sz="1200" b="0" i="1" dirty="0" smtClean="0">
                          <a:latin typeface="Calibri" panose="020F0502020204030204" pitchFamily="34" charset="0"/>
                          <a:cs typeface="Calibri" panose="020F0502020204030204" pitchFamily="34" charset="0"/>
                        </a:rPr>
                        <a:t>Paragraph 87 relating to encouraged disclosures is not applicable to </a:t>
                      </a:r>
                      <a:r>
                        <a:rPr lang="en-US" sz="1200" b="1" i="1" dirty="0" smtClean="0">
                          <a:latin typeface="Calibri" panose="020F0502020204030204" pitchFamily="34" charset="0"/>
                          <a:cs typeface="Calibri" panose="020F0502020204030204" pitchFamily="34" charset="0"/>
                        </a:rPr>
                        <a:t>Level III</a:t>
                      </a:r>
                      <a:r>
                        <a:rPr lang="en-US" sz="1200" b="1" i="1" baseline="0" dirty="0" smtClean="0">
                          <a:latin typeface="Calibri" panose="020F0502020204030204" pitchFamily="34" charset="0"/>
                          <a:cs typeface="Calibri" panose="020F0502020204030204" pitchFamily="34" charset="0"/>
                        </a:rPr>
                        <a:t> </a:t>
                      </a:r>
                      <a:r>
                        <a:rPr lang="en-US" sz="1200" b="1" i="1" dirty="0" smtClean="0">
                          <a:latin typeface="Calibri" panose="020F0502020204030204" pitchFamily="34" charset="0"/>
                          <a:cs typeface="Calibri" panose="020F0502020204030204" pitchFamily="34" charset="0"/>
                        </a:rPr>
                        <a:t>and Level IV </a:t>
                      </a:r>
                      <a:r>
                        <a:rPr lang="en-US" sz="1200" b="0" i="1" dirty="0" smtClean="0">
                          <a:latin typeface="Calibri" panose="020F0502020204030204" pitchFamily="34" charset="0"/>
                          <a:cs typeface="Calibri" panose="020F0502020204030204" pitchFamily="34" charset="0"/>
                        </a:rPr>
                        <a:t>Non-company entities-.</a:t>
                      </a:r>
                    </a:p>
                  </a:txBody>
                  <a:tcPr anchor="ctr"/>
                </a:tc>
                <a:extLst>
                  <a:ext uri="{0D108BD9-81ED-4DB2-BD59-A6C34878D82A}">
                    <a16:rowId xmlns:a16="http://schemas.microsoft.com/office/drawing/2014/main" val="1797841776"/>
                  </a:ext>
                </a:extLst>
              </a:tr>
              <a:tr h="361232">
                <a:tc>
                  <a:txBody>
                    <a:bodyPr/>
                    <a:lstStyle/>
                    <a:p>
                      <a:pPr algn="ctr"/>
                      <a:r>
                        <a:rPr lang="en-IN" sz="1200" b="0" dirty="0" smtClean="0">
                          <a:latin typeface="Calibri" panose="020F0502020204030204" pitchFamily="34" charset="0"/>
                          <a:cs typeface="Calibri" panose="020F0502020204030204" pitchFamily="34" charset="0"/>
                        </a:rPr>
                        <a:t>87.</a:t>
                      </a:r>
                      <a:endParaRPr lang="en-IN" sz="1200" b="0" dirty="0">
                        <a:latin typeface="Calibri" panose="020F0502020204030204" pitchFamily="34" charset="0"/>
                        <a:cs typeface="Calibri" panose="020F0502020204030204" pitchFamily="34" charset="0"/>
                      </a:endParaRPr>
                    </a:p>
                  </a:txBody>
                  <a:tcPr anchor="ctr">
                    <a:solidFill>
                      <a:schemeClr val="accent3">
                        <a:lumMod val="40000"/>
                        <a:lumOff val="60000"/>
                      </a:schemeClr>
                    </a:solidFill>
                  </a:tcPr>
                </a:tc>
                <a:tc>
                  <a:txBody>
                    <a:bodyPr/>
                    <a:lstStyle/>
                    <a:p>
                      <a:r>
                        <a:rPr lang="en-US" sz="1200" b="0" i="0" u="none" strike="noStrike" cap="none" baseline="0" dirty="0" smtClean="0">
                          <a:solidFill>
                            <a:srgbClr val="000000"/>
                          </a:solidFill>
                          <a:latin typeface="Calibri" panose="020F0502020204030204" pitchFamily="34" charset="0"/>
                          <a:ea typeface="Arial"/>
                          <a:cs typeface="Calibri" panose="020F0502020204030204" pitchFamily="34" charset="0"/>
                          <a:sym typeface="Arial"/>
                        </a:rPr>
                        <a:t>An enterprise is encouraged to disclose the following:</a:t>
                      </a:r>
                    </a:p>
                  </a:txBody>
                  <a:tcPr anchor="ctr">
                    <a:solidFill>
                      <a:schemeClr val="accent3">
                        <a:lumMod val="40000"/>
                        <a:lumOff val="60000"/>
                      </a:schemeClr>
                    </a:solidFill>
                  </a:tcPr>
                </a:tc>
                <a:extLst>
                  <a:ext uri="{0D108BD9-81ED-4DB2-BD59-A6C34878D82A}">
                    <a16:rowId xmlns:a16="http://schemas.microsoft.com/office/drawing/2014/main" val="915353549"/>
                  </a:ext>
                </a:extLst>
              </a:tr>
              <a:tr h="361232">
                <a:tc>
                  <a:txBody>
                    <a:bodyPr/>
                    <a:lstStyle/>
                    <a:p>
                      <a:pPr algn="ctr"/>
                      <a:r>
                        <a:rPr lang="en-US" sz="1200" b="0" i="0" u="none" strike="noStrike" cap="none" baseline="0" dirty="0" smtClean="0">
                          <a:solidFill>
                            <a:srgbClr val="000000"/>
                          </a:solidFill>
                          <a:latin typeface="Calibri" panose="020F0502020204030204" pitchFamily="34" charset="0"/>
                          <a:ea typeface="Arial"/>
                          <a:cs typeface="Calibri" panose="020F0502020204030204" pitchFamily="34" charset="0"/>
                          <a:sym typeface="Arial"/>
                        </a:rPr>
                        <a:t>(a)</a:t>
                      </a:r>
                      <a:endParaRPr lang="en-IN" sz="1200" b="0" dirty="0">
                        <a:latin typeface="Calibri" panose="020F0502020204030204" pitchFamily="34" charset="0"/>
                        <a:cs typeface="Calibri" panose="020F0502020204030204" pitchFamily="34" charset="0"/>
                      </a:endParaRPr>
                    </a:p>
                  </a:txBody>
                  <a:tcPr anchor="ctr">
                    <a:solidFill>
                      <a:schemeClr val="bg1"/>
                    </a:solidFill>
                  </a:tcPr>
                </a:tc>
                <a:tc>
                  <a:txBody>
                    <a:bodyPr/>
                    <a:lstStyle/>
                    <a:p>
                      <a:pPr algn="just"/>
                      <a:r>
                        <a:rPr lang="en-US" sz="1200" b="0" i="0" u="none" strike="noStrike" cap="none" baseline="0" dirty="0" smtClean="0">
                          <a:solidFill>
                            <a:srgbClr val="000000"/>
                          </a:solidFill>
                          <a:latin typeface="Calibri" panose="020F0502020204030204" pitchFamily="34" charset="0"/>
                          <a:ea typeface="Arial"/>
                          <a:cs typeface="Calibri" panose="020F0502020204030204" pitchFamily="34" charset="0"/>
                          <a:sym typeface="Arial"/>
                        </a:rPr>
                        <a:t>the carrying amount of temporarily idle property, plant and equipment;</a:t>
                      </a:r>
                    </a:p>
                  </a:txBody>
                  <a:tcPr anchor="ctr">
                    <a:solidFill>
                      <a:schemeClr val="bg1"/>
                    </a:solidFill>
                  </a:tcPr>
                </a:tc>
                <a:extLst>
                  <a:ext uri="{0D108BD9-81ED-4DB2-BD59-A6C34878D82A}">
                    <a16:rowId xmlns:a16="http://schemas.microsoft.com/office/drawing/2014/main" val="1452888397"/>
                  </a:ext>
                </a:extLst>
              </a:tr>
              <a:tr h="361232">
                <a:tc>
                  <a:txBody>
                    <a:bodyPr/>
                    <a:lstStyle/>
                    <a:p>
                      <a:pPr algn="ctr"/>
                      <a:r>
                        <a:rPr lang="en-US" sz="1200" b="0" i="0" u="none" strike="noStrike" cap="none" baseline="0" dirty="0" smtClean="0">
                          <a:solidFill>
                            <a:srgbClr val="000000"/>
                          </a:solidFill>
                          <a:latin typeface="Calibri" panose="020F0502020204030204" pitchFamily="34" charset="0"/>
                          <a:ea typeface="Arial"/>
                          <a:cs typeface="Calibri" panose="020F0502020204030204" pitchFamily="34" charset="0"/>
                          <a:sym typeface="Arial"/>
                        </a:rPr>
                        <a:t>(b)</a:t>
                      </a:r>
                      <a:endParaRPr lang="en-IN" sz="1200" b="0" dirty="0">
                        <a:latin typeface="Calibri" panose="020F0502020204030204" pitchFamily="34" charset="0"/>
                        <a:cs typeface="Calibri" panose="020F0502020204030204" pitchFamily="34" charset="0"/>
                      </a:endParaRPr>
                    </a:p>
                  </a:txBody>
                  <a:tcPr anchor="ctr">
                    <a:solidFill>
                      <a:schemeClr val="bg1"/>
                    </a:solidFill>
                  </a:tcPr>
                </a:tc>
                <a:tc>
                  <a:txBody>
                    <a:bodyPr/>
                    <a:lstStyle/>
                    <a:p>
                      <a:pPr algn="just"/>
                      <a:r>
                        <a:rPr lang="en-US" sz="1200" b="0" i="0" u="none" strike="noStrike" cap="none" baseline="0" dirty="0" smtClean="0">
                          <a:solidFill>
                            <a:srgbClr val="000000"/>
                          </a:solidFill>
                          <a:latin typeface="Calibri" panose="020F0502020204030204" pitchFamily="34" charset="0"/>
                          <a:ea typeface="Arial"/>
                          <a:cs typeface="Calibri" panose="020F0502020204030204" pitchFamily="34" charset="0"/>
                          <a:sym typeface="Arial"/>
                        </a:rPr>
                        <a:t>the gross carrying amount of any fully depreciated property, plant and equipment that is still in use;</a:t>
                      </a:r>
                    </a:p>
                  </a:txBody>
                  <a:tcPr anchor="ctr">
                    <a:solidFill>
                      <a:schemeClr val="bg1"/>
                    </a:solidFill>
                  </a:tcPr>
                </a:tc>
                <a:extLst>
                  <a:ext uri="{0D108BD9-81ED-4DB2-BD59-A6C34878D82A}">
                    <a16:rowId xmlns:a16="http://schemas.microsoft.com/office/drawing/2014/main" val="2536364304"/>
                  </a:ext>
                </a:extLst>
              </a:tr>
              <a:tr h="602053">
                <a:tc>
                  <a:txBody>
                    <a:bodyPr/>
                    <a:lstStyle/>
                    <a:p>
                      <a:pPr algn="ctr"/>
                      <a:r>
                        <a:rPr lang="en-US" sz="1200" b="0" i="0" u="none" strike="noStrike" cap="none" baseline="0" dirty="0" smtClean="0">
                          <a:solidFill>
                            <a:srgbClr val="000000"/>
                          </a:solidFill>
                          <a:latin typeface="Calibri" panose="020F0502020204030204" pitchFamily="34" charset="0"/>
                          <a:ea typeface="Arial"/>
                          <a:cs typeface="Calibri" panose="020F0502020204030204" pitchFamily="34" charset="0"/>
                          <a:sym typeface="Arial"/>
                        </a:rPr>
                        <a:t>(c)</a:t>
                      </a:r>
                      <a:endParaRPr lang="en-IN" sz="1200" b="0" dirty="0">
                        <a:latin typeface="Calibri" panose="020F0502020204030204" pitchFamily="34" charset="0"/>
                        <a:cs typeface="Calibri" panose="020F0502020204030204" pitchFamily="34" charset="0"/>
                      </a:endParaRPr>
                    </a:p>
                  </a:txBody>
                  <a:tcPr anchor="ctr">
                    <a:solidFill>
                      <a:schemeClr val="bg1"/>
                    </a:solidFill>
                  </a:tcPr>
                </a:tc>
                <a:tc>
                  <a:txBody>
                    <a:bodyPr/>
                    <a:lstStyle/>
                    <a:p>
                      <a:pPr algn="just"/>
                      <a:r>
                        <a:rPr lang="en-US" sz="1200" b="0" i="0" u="none" strike="noStrike" cap="none" baseline="0" dirty="0" smtClean="0">
                          <a:solidFill>
                            <a:srgbClr val="000000"/>
                          </a:solidFill>
                          <a:latin typeface="Calibri" panose="020F0502020204030204" pitchFamily="34" charset="0"/>
                          <a:ea typeface="Arial"/>
                          <a:cs typeface="Calibri" panose="020F0502020204030204" pitchFamily="34" charset="0"/>
                          <a:sym typeface="Arial"/>
                        </a:rPr>
                        <a:t>for each revalued class of property, plant and equipment, the carrying amount that would have been recognized had the assets been carried under the </a:t>
                      </a:r>
                      <a:r>
                        <a:rPr lang="en-IN" sz="1200" b="0" i="0" u="none" strike="noStrike" cap="none" baseline="0" dirty="0" smtClean="0">
                          <a:solidFill>
                            <a:srgbClr val="000000"/>
                          </a:solidFill>
                          <a:latin typeface="Calibri" panose="020F0502020204030204" pitchFamily="34" charset="0"/>
                          <a:ea typeface="Arial"/>
                          <a:cs typeface="Calibri" panose="020F0502020204030204" pitchFamily="34" charset="0"/>
                          <a:sym typeface="Arial"/>
                        </a:rPr>
                        <a:t>cost model;</a:t>
                      </a:r>
                    </a:p>
                  </a:txBody>
                  <a:tcPr anchor="ctr">
                    <a:solidFill>
                      <a:schemeClr val="bg1"/>
                    </a:solidFill>
                  </a:tcPr>
                </a:tc>
                <a:extLst>
                  <a:ext uri="{0D108BD9-81ED-4DB2-BD59-A6C34878D82A}">
                    <a16:rowId xmlns:a16="http://schemas.microsoft.com/office/drawing/2014/main" val="660588256"/>
                  </a:ext>
                </a:extLst>
              </a:tr>
              <a:tr h="361232">
                <a:tc>
                  <a:txBody>
                    <a:bodyPr/>
                    <a:lstStyle/>
                    <a:p>
                      <a:pPr algn="ctr"/>
                      <a:r>
                        <a:rPr lang="en-US" sz="1200" b="0" i="0" u="none" strike="noStrike" cap="none" baseline="0" dirty="0" smtClean="0">
                          <a:solidFill>
                            <a:srgbClr val="000000"/>
                          </a:solidFill>
                          <a:latin typeface="Calibri" panose="020F0502020204030204" pitchFamily="34" charset="0"/>
                          <a:ea typeface="Arial"/>
                          <a:cs typeface="Calibri" panose="020F0502020204030204" pitchFamily="34" charset="0"/>
                          <a:sym typeface="Arial"/>
                        </a:rPr>
                        <a:t>(d)</a:t>
                      </a:r>
                      <a:endParaRPr lang="en-IN" sz="1200" b="0" dirty="0">
                        <a:latin typeface="Calibri" panose="020F0502020204030204" pitchFamily="34" charset="0"/>
                        <a:cs typeface="Calibri" panose="020F0502020204030204" pitchFamily="34" charset="0"/>
                      </a:endParaRPr>
                    </a:p>
                  </a:txBody>
                  <a:tcPr anchor="ctr">
                    <a:solidFill>
                      <a:schemeClr val="bg1"/>
                    </a:solidFill>
                  </a:tcPr>
                </a:tc>
                <a:tc>
                  <a:txBody>
                    <a:bodyPr/>
                    <a:lstStyle/>
                    <a:p>
                      <a:pPr algn="just"/>
                      <a:r>
                        <a:rPr lang="en-US" sz="1200" b="0" i="0" u="none" strike="noStrike" cap="none" baseline="0" dirty="0" smtClean="0">
                          <a:solidFill>
                            <a:srgbClr val="000000"/>
                          </a:solidFill>
                          <a:latin typeface="Calibri" panose="020F0502020204030204" pitchFamily="34" charset="0"/>
                          <a:ea typeface="Arial"/>
                          <a:cs typeface="Calibri" panose="020F0502020204030204" pitchFamily="34" charset="0"/>
                          <a:sym typeface="Arial"/>
                        </a:rPr>
                        <a:t>the carrying amount of property, plant and equipment retired from active use and not held for disposal.</a:t>
                      </a:r>
                      <a:endParaRPr lang="en-IN" sz="1200" b="0" dirty="0" smtClean="0">
                        <a:latin typeface="Calibri" panose="020F0502020204030204" pitchFamily="34" charset="0"/>
                        <a:cs typeface="Calibri" panose="020F0502020204030204" pitchFamily="34" charset="0"/>
                      </a:endParaRPr>
                    </a:p>
                  </a:txBody>
                  <a:tcPr anchor="ctr">
                    <a:solidFill>
                      <a:schemeClr val="bg1"/>
                    </a:solidFill>
                  </a:tcPr>
                </a:tc>
                <a:extLst>
                  <a:ext uri="{0D108BD9-81ED-4DB2-BD59-A6C34878D82A}">
                    <a16:rowId xmlns:a16="http://schemas.microsoft.com/office/drawing/2014/main" val="1788211969"/>
                  </a:ext>
                </a:extLst>
              </a:tr>
            </a:tbl>
          </a:graphicData>
        </a:graphic>
      </p:graphicFrame>
    </p:spTree>
    <p:extLst>
      <p:ext uri="{BB962C8B-B14F-4D97-AF65-F5344CB8AC3E}">
        <p14:creationId xmlns:p14="http://schemas.microsoft.com/office/powerpoint/2010/main" val="3447778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275" y="411013"/>
            <a:ext cx="5964898" cy="766200"/>
          </a:xfrm>
        </p:spPr>
        <p:txBody>
          <a:bodyPr/>
          <a:lstStyle/>
          <a:p>
            <a:r>
              <a:rPr lang="en-IN" sz="1600" b="0" dirty="0" smtClean="0">
                <a:latin typeface="Calibri" panose="020F0502020204030204" pitchFamily="34" charset="0"/>
                <a:cs typeface="Calibri" panose="020F0502020204030204" pitchFamily="34" charset="0"/>
              </a:rPr>
              <a:t>ACCOUNTING STANDARD INRESPECT OF WHICH RELAXATIONS/ EXEMPTIONS FROM CERTAIN REQUIREMENT HAVE BEEN GIVEN TO LEVEL II, III, &amp; IV NCEs</a:t>
            </a:r>
            <a:endParaRPr lang="en-IN" sz="1600" b="0"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Calibri" panose="020F0502020204030204" pitchFamily="34" charset="0"/>
                <a:cs typeface="Calibri" panose="020F0502020204030204" pitchFamily="34" charset="0"/>
              </a:rPr>
              <a:t>9</a:t>
            </a:fld>
            <a:endParaRPr lang="en">
              <a:latin typeface="Calibri" panose="020F0502020204030204" pitchFamily="34" charset="0"/>
              <a:cs typeface="Calibri" panose="020F0502020204030204" pitchFamily="34" charset="0"/>
            </a:endParaRPr>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grpSp>
      <p:graphicFrame>
        <p:nvGraphicFramePr>
          <p:cNvPr id="21" name="Table 20"/>
          <p:cNvGraphicFramePr>
            <a:graphicFrameLocks noGrp="1"/>
          </p:cNvGraphicFramePr>
          <p:nvPr>
            <p:extLst>
              <p:ext uri="{D42A27DB-BD31-4B8C-83A1-F6EECF244321}">
                <p14:modId xmlns:p14="http://schemas.microsoft.com/office/powerpoint/2010/main" val="586205423"/>
              </p:ext>
            </p:extLst>
          </p:nvPr>
        </p:nvGraphicFramePr>
        <p:xfrm>
          <a:off x="358733" y="1380429"/>
          <a:ext cx="7455069" cy="1324517"/>
        </p:xfrm>
        <a:graphic>
          <a:graphicData uri="http://schemas.openxmlformats.org/drawingml/2006/table">
            <a:tbl>
              <a:tblPr firstRow="1" bandRow="1">
                <a:tableStyleId>{025D08E4-4CB9-4A25-91DF-C19B82DA8EF8}</a:tableStyleId>
              </a:tblPr>
              <a:tblGrid>
                <a:gridCol w="454366">
                  <a:extLst>
                    <a:ext uri="{9D8B030D-6E8A-4147-A177-3AD203B41FA5}">
                      <a16:colId xmlns:a16="http://schemas.microsoft.com/office/drawing/2014/main" val="2884660832"/>
                    </a:ext>
                  </a:extLst>
                </a:gridCol>
                <a:gridCol w="7000703">
                  <a:extLst>
                    <a:ext uri="{9D8B030D-6E8A-4147-A177-3AD203B41FA5}">
                      <a16:colId xmlns:a16="http://schemas.microsoft.com/office/drawing/2014/main" val="362684261"/>
                    </a:ext>
                  </a:extLst>
                </a:gridCol>
              </a:tblGrid>
              <a:tr h="361232">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smtClean="0">
                          <a:latin typeface="Calibri" panose="020F0502020204030204" pitchFamily="34" charset="0"/>
                          <a:cs typeface="Calibri" panose="020F0502020204030204" pitchFamily="34" charset="0"/>
                        </a:rPr>
                        <a:t>AS 11, The Effects of Changes in Foreign Exchange Rates (revised 2018) -</a:t>
                      </a:r>
                      <a:r>
                        <a:rPr lang="en-US" sz="1200" b="1" baseline="0" dirty="0" smtClean="0">
                          <a:latin typeface="Calibri" panose="020F0502020204030204" pitchFamily="34" charset="0"/>
                          <a:cs typeface="Calibri" panose="020F0502020204030204" pitchFamily="34" charset="0"/>
                        </a:rPr>
                        <a:t>Exemption disclosure..</a:t>
                      </a:r>
                      <a:endParaRPr lang="en-IN" sz="1200" b="1" dirty="0">
                        <a:latin typeface="Calibri" panose="020F0502020204030204" pitchFamily="34" charset="0"/>
                        <a:cs typeface="Calibri" panose="020F0502020204030204" pitchFamily="34" charset="0"/>
                      </a:endParaRPr>
                    </a:p>
                  </a:txBody>
                  <a:tcPr>
                    <a:solidFill>
                      <a:schemeClr val="accent6">
                        <a:lumMod val="60000"/>
                        <a:lumOff val="40000"/>
                      </a:schemeClr>
                    </a:solidFill>
                  </a:tcPr>
                </a:tc>
                <a:tc hMerge="1">
                  <a:txBody>
                    <a:bodyPr/>
                    <a:lstStyle/>
                    <a:p>
                      <a:pPr algn="ctr"/>
                      <a:endParaRPr lang="en-IN" sz="800" b="1" dirty="0"/>
                    </a:p>
                  </a:txBody>
                  <a:tcPr>
                    <a:solidFill>
                      <a:schemeClr val="accent6">
                        <a:lumMod val="60000"/>
                        <a:lumOff val="40000"/>
                      </a:schemeClr>
                    </a:solidFill>
                  </a:tcPr>
                </a:tc>
                <a:extLst>
                  <a:ext uri="{0D108BD9-81ED-4DB2-BD59-A6C34878D82A}">
                    <a16:rowId xmlns:a16="http://schemas.microsoft.com/office/drawing/2014/main" val="2795384779"/>
                  </a:ext>
                </a:extLst>
              </a:tr>
              <a:tr h="602053">
                <a:tc>
                  <a:txBody>
                    <a:bodyPr/>
                    <a:lstStyle/>
                    <a:p>
                      <a:pPr algn="ctr"/>
                      <a:endParaRPr lang="en-IN" sz="1200" b="0" dirty="0">
                        <a:latin typeface="Calibri" panose="020F0502020204030204" pitchFamily="34" charset="0"/>
                        <a:cs typeface="Calibri" panose="020F0502020204030204" pitchFamily="34" charset="0"/>
                      </a:endParaRPr>
                    </a:p>
                  </a:txBody>
                  <a:tcPr anchor="ctr"/>
                </a:tc>
                <a:tc>
                  <a:txBody>
                    <a:bodyPr/>
                    <a:lstStyle/>
                    <a:p>
                      <a:pPr algn="l"/>
                      <a:r>
                        <a:rPr lang="en-US" sz="1200" b="0" i="1" dirty="0" smtClean="0">
                          <a:latin typeface="Calibri" panose="020F0502020204030204" pitchFamily="34" charset="0"/>
                          <a:cs typeface="Calibri" panose="020F0502020204030204" pitchFamily="34" charset="0"/>
                        </a:rPr>
                        <a:t>Paragraph 44 relating to encouraged disclosures is not applicable to </a:t>
                      </a:r>
                      <a:r>
                        <a:rPr lang="en-US" sz="1200" b="1" i="1" dirty="0" smtClean="0">
                          <a:latin typeface="Calibri" panose="020F0502020204030204" pitchFamily="34" charset="0"/>
                          <a:cs typeface="Calibri" panose="020F0502020204030204" pitchFamily="34" charset="0"/>
                        </a:rPr>
                        <a:t>Level III and Level IV </a:t>
                      </a:r>
                      <a:r>
                        <a:rPr lang="en-US" sz="1200" b="0" i="1" dirty="0" smtClean="0">
                          <a:latin typeface="Calibri" panose="020F0502020204030204" pitchFamily="34" charset="0"/>
                          <a:cs typeface="Calibri" panose="020F0502020204030204" pitchFamily="34" charset="0"/>
                        </a:rPr>
                        <a:t>Non-company entities</a:t>
                      </a:r>
                      <a:r>
                        <a:rPr lang="en-US" sz="1200" b="0" i="1" baseline="0" dirty="0" smtClean="0">
                          <a:latin typeface="Calibri" panose="020F0502020204030204" pitchFamily="34" charset="0"/>
                          <a:cs typeface="Calibri" panose="020F0502020204030204" pitchFamily="34" charset="0"/>
                        </a:rPr>
                        <a:t> </a:t>
                      </a:r>
                      <a:endParaRPr lang="en-US" sz="1200" b="0" i="1" dirty="0" smtClean="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797841776"/>
                  </a:ext>
                </a:extLst>
              </a:tr>
              <a:tr h="361232">
                <a:tc>
                  <a:txBody>
                    <a:bodyPr/>
                    <a:lstStyle/>
                    <a:p>
                      <a:pPr algn="ctr"/>
                      <a:r>
                        <a:rPr lang="en-IN" sz="1200" b="0" dirty="0" smtClean="0">
                          <a:latin typeface="Calibri" panose="020F0502020204030204" pitchFamily="34" charset="0"/>
                          <a:cs typeface="Calibri" panose="020F0502020204030204" pitchFamily="34" charset="0"/>
                        </a:rPr>
                        <a:t>44.</a:t>
                      </a:r>
                      <a:endParaRPr lang="en-IN" sz="1200" b="0" dirty="0">
                        <a:latin typeface="Calibri" panose="020F0502020204030204" pitchFamily="34" charset="0"/>
                        <a:cs typeface="Calibri" panose="020F0502020204030204" pitchFamily="34" charset="0"/>
                      </a:endParaRPr>
                    </a:p>
                  </a:txBody>
                  <a:tcPr anchor="ctr">
                    <a:solidFill>
                      <a:schemeClr val="bg1"/>
                    </a:solidFill>
                  </a:tcPr>
                </a:tc>
                <a:tc>
                  <a:txBody>
                    <a:bodyPr/>
                    <a:lstStyle/>
                    <a:p>
                      <a:r>
                        <a:rPr lang="en-US" sz="1200" b="0" i="0" u="none" strike="noStrike" cap="none" baseline="0" dirty="0" smtClean="0">
                          <a:solidFill>
                            <a:srgbClr val="000000"/>
                          </a:solidFill>
                          <a:latin typeface="Calibri" panose="020F0502020204030204" pitchFamily="34" charset="0"/>
                          <a:ea typeface="Arial"/>
                          <a:cs typeface="Calibri" panose="020F0502020204030204" pitchFamily="34" charset="0"/>
                          <a:sym typeface="Arial"/>
                        </a:rPr>
                        <a:t>Disclosure is also encouraged of an enterprise’s foreign currency risk management policy.</a:t>
                      </a:r>
                    </a:p>
                  </a:txBody>
                  <a:tcPr anchor="ctr">
                    <a:solidFill>
                      <a:schemeClr val="bg1"/>
                    </a:solidFill>
                  </a:tcPr>
                </a:tc>
                <a:extLst>
                  <a:ext uri="{0D108BD9-81ED-4DB2-BD59-A6C34878D82A}">
                    <a16:rowId xmlns:a16="http://schemas.microsoft.com/office/drawing/2014/main" val="915353549"/>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760087336"/>
              </p:ext>
            </p:extLst>
          </p:nvPr>
        </p:nvGraphicFramePr>
        <p:xfrm>
          <a:off x="358732" y="2875595"/>
          <a:ext cx="7455069" cy="1685749"/>
        </p:xfrm>
        <a:graphic>
          <a:graphicData uri="http://schemas.openxmlformats.org/drawingml/2006/table">
            <a:tbl>
              <a:tblPr firstRow="1" bandRow="1">
                <a:tableStyleId>{025D08E4-4CB9-4A25-91DF-C19B82DA8EF8}</a:tableStyleId>
              </a:tblPr>
              <a:tblGrid>
                <a:gridCol w="454366">
                  <a:extLst>
                    <a:ext uri="{9D8B030D-6E8A-4147-A177-3AD203B41FA5}">
                      <a16:colId xmlns:a16="http://schemas.microsoft.com/office/drawing/2014/main" val="106201169"/>
                    </a:ext>
                  </a:extLst>
                </a:gridCol>
                <a:gridCol w="7000703">
                  <a:extLst>
                    <a:ext uri="{9D8B030D-6E8A-4147-A177-3AD203B41FA5}">
                      <a16:colId xmlns:a16="http://schemas.microsoft.com/office/drawing/2014/main" val="3345134184"/>
                    </a:ext>
                  </a:extLst>
                </a:gridCol>
              </a:tblGrid>
              <a:tr h="361232">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smtClean="0">
                          <a:latin typeface="Calibri" panose="020F0502020204030204" pitchFamily="34" charset="0"/>
                          <a:cs typeface="Calibri" panose="020F0502020204030204" pitchFamily="34" charset="0"/>
                        </a:rPr>
                        <a:t>AS 13, Accounting for Investments - </a:t>
                      </a:r>
                      <a:r>
                        <a:rPr lang="en-US" sz="1200" b="1" baseline="0" dirty="0" smtClean="0">
                          <a:latin typeface="Calibri" panose="020F0502020204030204" pitchFamily="34" charset="0"/>
                          <a:cs typeface="Calibri" panose="020F0502020204030204" pitchFamily="34" charset="0"/>
                        </a:rPr>
                        <a:t>Exemption disclosure..</a:t>
                      </a:r>
                      <a:endParaRPr lang="en-IN" sz="1200" b="1" dirty="0">
                        <a:latin typeface="Calibri" panose="020F0502020204030204" pitchFamily="34" charset="0"/>
                        <a:cs typeface="Calibri" panose="020F0502020204030204" pitchFamily="34" charset="0"/>
                      </a:endParaRPr>
                    </a:p>
                  </a:txBody>
                  <a:tcPr>
                    <a:solidFill>
                      <a:schemeClr val="accent6">
                        <a:lumMod val="60000"/>
                        <a:lumOff val="40000"/>
                      </a:schemeClr>
                    </a:solidFill>
                  </a:tcPr>
                </a:tc>
                <a:tc hMerge="1">
                  <a:txBody>
                    <a:bodyPr/>
                    <a:lstStyle/>
                    <a:p>
                      <a:pPr algn="ctr"/>
                      <a:endParaRPr lang="en-IN" sz="800" b="1" dirty="0"/>
                    </a:p>
                  </a:txBody>
                  <a:tcPr>
                    <a:solidFill>
                      <a:schemeClr val="accent6">
                        <a:lumMod val="60000"/>
                        <a:lumOff val="40000"/>
                      </a:schemeClr>
                    </a:solidFill>
                  </a:tcPr>
                </a:tc>
                <a:extLst>
                  <a:ext uri="{0D108BD9-81ED-4DB2-BD59-A6C34878D82A}">
                    <a16:rowId xmlns:a16="http://schemas.microsoft.com/office/drawing/2014/main" val="787731894"/>
                  </a:ext>
                </a:extLst>
              </a:tr>
              <a:tr h="602053">
                <a:tc>
                  <a:txBody>
                    <a:bodyPr/>
                    <a:lstStyle/>
                    <a:p>
                      <a:pPr algn="ctr"/>
                      <a:endParaRPr lang="en-IN" sz="1200" b="0" dirty="0">
                        <a:latin typeface="Calibri" panose="020F0502020204030204" pitchFamily="34" charset="0"/>
                        <a:cs typeface="Calibri" panose="020F0502020204030204" pitchFamily="34" charset="0"/>
                      </a:endParaRPr>
                    </a:p>
                  </a:txBody>
                  <a:tcPr anchor="ctr"/>
                </a:tc>
                <a:tc>
                  <a:txBody>
                    <a:bodyPr/>
                    <a:lstStyle/>
                    <a:p>
                      <a:pPr algn="l"/>
                      <a:r>
                        <a:rPr lang="en-US" sz="1200" b="0" i="1" dirty="0" smtClean="0">
                          <a:latin typeface="Calibri" panose="020F0502020204030204" pitchFamily="34" charset="0"/>
                          <a:cs typeface="Calibri" panose="020F0502020204030204" pitchFamily="34" charset="0"/>
                        </a:rPr>
                        <a:t>Paragraph 35(f) relating to disclosures is not applicable to </a:t>
                      </a:r>
                      <a:r>
                        <a:rPr lang="en-US" sz="1200" b="1" i="1" dirty="0" smtClean="0">
                          <a:latin typeface="Calibri" panose="020F0502020204030204" pitchFamily="34" charset="0"/>
                          <a:cs typeface="Calibri" panose="020F0502020204030204" pitchFamily="34" charset="0"/>
                        </a:rPr>
                        <a:t>Level IV </a:t>
                      </a:r>
                      <a:r>
                        <a:rPr lang="en-US" sz="1200" b="0" i="1" dirty="0" smtClean="0">
                          <a:latin typeface="Calibri" panose="020F0502020204030204" pitchFamily="34" charset="0"/>
                          <a:cs typeface="Calibri" panose="020F0502020204030204" pitchFamily="34" charset="0"/>
                        </a:rPr>
                        <a:t>Non-company entities</a:t>
                      </a:r>
                    </a:p>
                  </a:txBody>
                  <a:tcPr anchor="ctr"/>
                </a:tc>
                <a:extLst>
                  <a:ext uri="{0D108BD9-81ED-4DB2-BD59-A6C34878D82A}">
                    <a16:rowId xmlns:a16="http://schemas.microsoft.com/office/drawing/2014/main" val="3794981668"/>
                  </a:ext>
                </a:extLst>
              </a:tr>
              <a:tr h="361232">
                <a:tc>
                  <a:txBody>
                    <a:bodyPr/>
                    <a:lstStyle/>
                    <a:p>
                      <a:pPr algn="ctr"/>
                      <a:r>
                        <a:rPr lang="en-IN" sz="1200" b="0" dirty="0" smtClean="0">
                          <a:latin typeface="Calibri" panose="020F0502020204030204" pitchFamily="34" charset="0"/>
                          <a:cs typeface="Calibri" panose="020F0502020204030204" pitchFamily="34" charset="0"/>
                        </a:rPr>
                        <a:t>35.</a:t>
                      </a:r>
                      <a:endParaRPr lang="en-IN" sz="1200" b="0" dirty="0">
                        <a:latin typeface="Calibri" panose="020F0502020204030204" pitchFamily="34" charset="0"/>
                        <a:cs typeface="Calibri" panose="020F0502020204030204" pitchFamily="34" charset="0"/>
                      </a:endParaRPr>
                    </a:p>
                  </a:txBody>
                  <a:tcPr anchor="ctr">
                    <a:solidFill>
                      <a:schemeClr val="bg1"/>
                    </a:solidFill>
                  </a:tcPr>
                </a:tc>
                <a:tc>
                  <a:txBody>
                    <a:bodyPr/>
                    <a:lstStyle/>
                    <a:p>
                      <a:r>
                        <a:rPr lang="en-US" sz="1200" b="0" i="0" u="none" strike="noStrike" cap="none" baseline="0" dirty="0" smtClean="0">
                          <a:solidFill>
                            <a:srgbClr val="000000"/>
                          </a:solidFill>
                          <a:latin typeface="Calibri" panose="020F0502020204030204" pitchFamily="34" charset="0"/>
                          <a:ea typeface="Arial"/>
                          <a:cs typeface="Calibri" panose="020F0502020204030204" pitchFamily="34" charset="0"/>
                          <a:sym typeface="Arial"/>
                        </a:rPr>
                        <a:t>The following information should be disclosed in the financial statements:</a:t>
                      </a:r>
                    </a:p>
                  </a:txBody>
                  <a:tcPr anchor="ctr">
                    <a:solidFill>
                      <a:schemeClr val="bg1"/>
                    </a:solidFill>
                  </a:tcPr>
                </a:tc>
                <a:extLst>
                  <a:ext uri="{0D108BD9-81ED-4DB2-BD59-A6C34878D82A}">
                    <a16:rowId xmlns:a16="http://schemas.microsoft.com/office/drawing/2014/main" val="532239715"/>
                  </a:ext>
                </a:extLst>
              </a:tr>
              <a:tr h="361232">
                <a:tc>
                  <a:txBody>
                    <a:bodyPr/>
                    <a:lstStyle/>
                    <a:p>
                      <a:pPr algn="ctr"/>
                      <a:r>
                        <a:rPr lang="en-US" sz="1200" b="0" i="0" u="none" strike="noStrike" cap="none" baseline="0" dirty="0" smtClean="0">
                          <a:solidFill>
                            <a:srgbClr val="000000"/>
                          </a:solidFill>
                          <a:latin typeface="Calibri" panose="020F0502020204030204" pitchFamily="34" charset="0"/>
                          <a:cs typeface="Calibri" panose="020F0502020204030204" pitchFamily="34" charset="0"/>
                          <a:sym typeface="Arial"/>
                        </a:rPr>
                        <a:t>(f)</a:t>
                      </a:r>
                      <a:endParaRPr lang="en-IN" sz="1200" b="0" dirty="0">
                        <a:latin typeface="Calibri" panose="020F0502020204030204" pitchFamily="34" charset="0"/>
                        <a:cs typeface="Calibri" panose="020F0502020204030204" pitchFamily="34" charset="0"/>
                      </a:endParaRPr>
                    </a:p>
                  </a:txBody>
                  <a:tcPr anchor="ctr">
                    <a:solidFill>
                      <a:schemeClr val="bg1"/>
                    </a:solidFill>
                  </a:tcPr>
                </a:tc>
                <a:tc>
                  <a:txBody>
                    <a:bodyPr/>
                    <a:lstStyle/>
                    <a:p>
                      <a:pPr algn="just"/>
                      <a:r>
                        <a:rPr lang="en-US" sz="1200" b="0" i="0" u="none" strike="noStrike" cap="none" baseline="0" dirty="0" smtClean="0">
                          <a:solidFill>
                            <a:srgbClr val="000000"/>
                          </a:solidFill>
                          <a:latin typeface="Calibri" panose="020F0502020204030204" pitchFamily="34" charset="0"/>
                          <a:ea typeface="Arial"/>
                          <a:cs typeface="Calibri" panose="020F0502020204030204" pitchFamily="34" charset="0"/>
                          <a:sym typeface="Arial"/>
                        </a:rPr>
                        <a:t>other disclosures as specifically required by the relevant statute governing the enterprise</a:t>
                      </a:r>
                    </a:p>
                  </a:txBody>
                  <a:tcPr anchor="ctr">
                    <a:solidFill>
                      <a:schemeClr val="bg1"/>
                    </a:solidFill>
                  </a:tcPr>
                </a:tc>
                <a:extLst>
                  <a:ext uri="{0D108BD9-81ED-4DB2-BD59-A6C34878D82A}">
                    <a16:rowId xmlns:a16="http://schemas.microsoft.com/office/drawing/2014/main" val="1270545401"/>
                  </a:ext>
                </a:extLst>
              </a:tr>
            </a:tbl>
          </a:graphicData>
        </a:graphic>
      </p:graphicFrame>
    </p:spTree>
    <p:extLst>
      <p:ext uri="{BB962C8B-B14F-4D97-AF65-F5344CB8AC3E}">
        <p14:creationId xmlns:p14="http://schemas.microsoft.com/office/powerpoint/2010/main" val="2786573166"/>
      </p:ext>
    </p:extLst>
  </p:cSld>
  <p:clrMapOvr>
    <a:masterClrMapping/>
  </p:clrMapOvr>
  <p:timing>
    <p:tnLst>
      <p:par>
        <p:cTn id="1" dur="indefinite" restart="never" nodeType="tmRoot"/>
      </p:par>
    </p:tnLst>
  </p:timing>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4076</TotalTime>
  <Words>4486</Words>
  <Application>Microsoft Office PowerPoint</Application>
  <PresentationFormat>On-screen Show (16:9)</PresentationFormat>
  <Paragraphs>637</Paragraphs>
  <Slides>50</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Roboto Condensed</vt:lpstr>
      <vt:lpstr>Calibri</vt:lpstr>
      <vt:lpstr>Arial</vt:lpstr>
      <vt:lpstr>Wingdings</vt:lpstr>
      <vt:lpstr>Roboto Condensed Light</vt:lpstr>
      <vt:lpstr>Times New Roman</vt:lpstr>
      <vt:lpstr>Arvo</vt:lpstr>
      <vt:lpstr>Salerio template</vt:lpstr>
      <vt:lpstr>  Overview of Accounting Standards with specific focus to NCE’s (AS 1-AS 15)   Organized by :  Vasai Virar CA CPE Study Circle of  of The Western India Regional Council of the ICAI      By-      CA Hardik Chokshi                              </vt:lpstr>
      <vt:lpstr>Presentation outline – AS 1- AS 15</vt:lpstr>
      <vt:lpstr>LIST OF AS Applicable wef. 1/4/2020 of  Non Company entities -Criteria for classification of Non-company entities for applicability of Accounting Standards (ICAI council 400th meeting 18-19th March 2021) </vt:lpstr>
      <vt:lpstr>Category of Entities: -                -   Turnover (excluding other income)   -    Borrowing  -- includes public deposits.   -  This Announcement is not relevant for Non-company entities who may be required to follow Ind AS as per relevant regulatory requirements applicable to such entities.   </vt:lpstr>
      <vt:lpstr>LIST OF AS Applicable wef. 1/4/2020 of  Non Company entities -Criteria for classification of Non-company entities for applicability of Accounting Standards (ICAI council 400th meeting 18-19th March 2021)</vt:lpstr>
      <vt:lpstr>LIST OF AS Applicable wef. 1/4/2020 of  Non Company entities -Criteria for classification of Non-company entities for applicability of Accounting Standards (ICAI council 400th meeting 18-19th March 2021)</vt:lpstr>
      <vt:lpstr>LIST OF AS Applicable wef. 1/4/2020 of  Non Company entities -Criteria for classification of Non-company entities for applicability of Accounting Standards (ICAI council 400th meeting 18-19th March 2021)</vt:lpstr>
      <vt:lpstr>ACCOUNTING STANDARD INRESPECT OF WHICH RELAXATIONS/ EXEMPTIONS FROM CERTAIN REQUIREMENT HAVE BEEN GIVEN TO LEVEL II, III, &amp; IV NCEs</vt:lpstr>
      <vt:lpstr>ACCOUNTING STANDARD INRESPECT OF WHICH RELAXATIONS/ EXEMPTIONS FROM CERTAIN REQUIREMENT HAVE BEEN GIVEN TO LEVEL II, III, &amp; IV NCEs</vt:lpstr>
      <vt:lpstr>ACCOUNTING STANDARD INRESPECT OF WHICH RELAXATIONS/ EXEMPTIONS FROM CERTAIN REQUIREMENT HAVE BEEN GIVEN TO LEVEL II, III, &amp; IV NCEs</vt:lpstr>
      <vt:lpstr>BACKGROUND - ICDS:</vt:lpstr>
      <vt:lpstr>General principles</vt:lpstr>
      <vt:lpstr>RATIONALE</vt:lpstr>
      <vt:lpstr>ICDS APPLICABILITY AND NON-APPLICABILITY</vt:lpstr>
      <vt:lpstr>LIST OF ICDS WITH CORRESONDING AS</vt:lpstr>
      <vt:lpstr>ICDS – I VS AS - 1</vt:lpstr>
      <vt:lpstr>ICDS - I Vs AS - 1</vt:lpstr>
      <vt:lpstr>ICDS - I Vs AS - 1</vt:lpstr>
      <vt:lpstr>ICDS - I Vs AS - 1</vt:lpstr>
      <vt:lpstr>Issues…</vt:lpstr>
      <vt:lpstr>Issues…</vt:lpstr>
      <vt:lpstr>ICDS – II VS AS - 2</vt:lpstr>
      <vt:lpstr>ICDS - II Vs AS - 2</vt:lpstr>
      <vt:lpstr>ICDS - II Vs AS - 2</vt:lpstr>
      <vt:lpstr>Issues…</vt:lpstr>
      <vt:lpstr>ICDS - II Vs AS - 2</vt:lpstr>
      <vt:lpstr>ICDS – III VS AS - 7</vt:lpstr>
      <vt:lpstr>ICDS - III Vs AS – 7 </vt:lpstr>
      <vt:lpstr>ICDS - III Vs AS - 7</vt:lpstr>
      <vt:lpstr>ICDS - III Vs AS - 7</vt:lpstr>
      <vt:lpstr>ICDS - III Vs AS - 7</vt:lpstr>
      <vt:lpstr>ICDS - III Vs AS - 7</vt:lpstr>
      <vt:lpstr>ICDS – IV VS AS - 9</vt:lpstr>
      <vt:lpstr>ICDS - IV Vs AS - 9</vt:lpstr>
      <vt:lpstr>ICDS - III Vs AS - 7</vt:lpstr>
      <vt:lpstr>ICDS – V VS AS - 10</vt:lpstr>
      <vt:lpstr>ICDS - V Vs AS - 10</vt:lpstr>
      <vt:lpstr>ICDS - V Vs AS - 10</vt:lpstr>
      <vt:lpstr>ICDS - V Vs AS - 10</vt:lpstr>
      <vt:lpstr>ICDS – VI VS AS -11</vt:lpstr>
      <vt:lpstr>ICDS - VI Vs AS - 11</vt:lpstr>
      <vt:lpstr>ICDS – VII VS AS -12</vt:lpstr>
      <vt:lpstr>ICDS - VII Vs AS - 12</vt:lpstr>
      <vt:lpstr>ICDS - VII Vs AS - 12</vt:lpstr>
      <vt:lpstr>ICDS – VIII VS AS -13</vt:lpstr>
      <vt:lpstr>ICDS - III Vs AS - 7</vt:lpstr>
      <vt:lpstr>ICDS - VIII Vs AS - 13</vt:lpstr>
      <vt:lpstr>ICDS - VIII Vs AS - 13</vt:lpstr>
      <vt:lpstr>ICDS - VIII Vs AS - 13</vt:lpstr>
      <vt:lpstr>THANK YOU TO ALL  CA HARDIK CHOKSHI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INCOME COMPUTATION &amp; DISCLOSURE STANDARDS</dc:title>
  <dc:creator>KALPEN CHOKSHI</dc:creator>
  <cp:lastModifiedBy>HARDIK CHOKSHI</cp:lastModifiedBy>
  <cp:revision>501</cp:revision>
  <dcterms:modified xsi:type="dcterms:W3CDTF">2021-06-26T10:15:47Z</dcterms:modified>
</cp:coreProperties>
</file>