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</p:sldMasterIdLst>
  <p:notesMasterIdLst>
    <p:notesMasterId r:id="rId26"/>
  </p:notesMasterIdLst>
  <p:handoutMasterIdLst>
    <p:handoutMasterId r:id="rId27"/>
  </p:handoutMasterIdLst>
  <p:sldIdLst>
    <p:sldId id="256" r:id="rId2"/>
    <p:sldId id="356" r:id="rId3"/>
    <p:sldId id="414" r:id="rId4"/>
    <p:sldId id="360" r:id="rId5"/>
    <p:sldId id="422" r:id="rId6"/>
    <p:sldId id="433" r:id="rId7"/>
    <p:sldId id="435" r:id="rId8"/>
    <p:sldId id="436" r:id="rId9"/>
    <p:sldId id="424" r:id="rId10"/>
    <p:sldId id="425" r:id="rId11"/>
    <p:sldId id="427" r:id="rId12"/>
    <p:sldId id="419" r:id="rId13"/>
    <p:sldId id="437" r:id="rId14"/>
    <p:sldId id="439" r:id="rId15"/>
    <p:sldId id="438" r:id="rId16"/>
    <p:sldId id="443" r:id="rId17"/>
    <p:sldId id="444" r:id="rId18"/>
    <p:sldId id="383" r:id="rId19"/>
    <p:sldId id="441" r:id="rId20"/>
    <p:sldId id="446" r:id="rId21"/>
    <p:sldId id="364" r:id="rId22"/>
    <p:sldId id="388" r:id="rId23"/>
    <p:sldId id="445" r:id="rId24"/>
    <p:sldId id="316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D1699AA-9ACA-4224-A65D-1C653EBFDF39}">
  <a:tblStyle styleId="{CD1699AA-9ACA-4224-A65D-1C653EBFDF3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5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24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F8EA4E-150E-4141-84C8-09CFE4B23126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4DFB8C-FAA0-4E9A-BCE0-4315C11B9D56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Goal </a:t>
          </a:r>
          <a:endParaRPr lang="en-US" dirty="0"/>
        </a:p>
      </dgm:t>
    </dgm:pt>
    <dgm:pt modelId="{A51485D0-0987-4002-B195-D1E7A80F1FB6}" type="parTrans" cxnId="{1891A94E-356D-4F34-9622-393DAA0951E0}">
      <dgm:prSet/>
      <dgm:spPr/>
      <dgm:t>
        <a:bodyPr/>
        <a:lstStyle/>
        <a:p>
          <a:endParaRPr lang="en-US"/>
        </a:p>
      </dgm:t>
    </dgm:pt>
    <dgm:pt modelId="{A099B44C-2A38-47DE-8D9E-2A0A30211C5B}" type="sibTrans" cxnId="{1891A94E-356D-4F34-9622-393DAA0951E0}">
      <dgm:prSet/>
      <dgm:spPr/>
      <dgm:t>
        <a:bodyPr/>
        <a:lstStyle/>
        <a:p>
          <a:endParaRPr lang="en-US"/>
        </a:p>
      </dgm:t>
    </dgm:pt>
    <dgm:pt modelId="{13A583BD-3D8C-4DA5-88D2-3F8EAB8BFE92}">
      <dgm:prSet phldrT="[Text]"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sz="1700" dirty="0" smtClean="0"/>
            <a:t>Strategy</a:t>
          </a:r>
          <a:endParaRPr lang="en-US" sz="1700" dirty="0"/>
        </a:p>
      </dgm:t>
    </dgm:pt>
    <dgm:pt modelId="{F7071BD4-FA52-4E98-98AA-0C091E19DE56}" type="parTrans" cxnId="{60BA64DF-AA12-46E2-AC80-ECA8640D3544}">
      <dgm:prSet/>
      <dgm:spPr/>
      <dgm:t>
        <a:bodyPr/>
        <a:lstStyle/>
        <a:p>
          <a:endParaRPr lang="en-US"/>
        </a:p>
      </dgm:t>
    </dgm:pt>
    <dgm:pt modelId="{806171D5-E8C0-4B38-AFB6-7C2E5240C470}" type="sibTrans" cxnId="{60BA64DF-AA12-46E2-AC80-ECA8640D3544}">
      <dgm:prSet/>
      <dgm:spPr/>
      <dgm:t>
        <a:bodyPr/>
        <a:lstStyle/>
        <a:p>
          <a:endParaRPr lang="en-US"/>
        </a:p>
      </dgm:t>
    </dgm:pt>
    <dgm:pt modelId="{49F09C79-8667-4FF4-AFEE-AC9777D1D57C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Systems</a:t>
          </a:r>
          <a:endParaRPr lang="en-US" dirty="0"/>
        </a:p>
      </dgm:t>
    </dgm:pt>
    <dgm:pt modelId="{4B060A67-87CD-4A69-B0DD-4822DD952FE3}" type="parTrans" cxnId="{56CAABA4-76C3-4111-976E-0E1EF065387A}">
      <dgm:prSet/>
      <dgm:spPr/>
      <dgm:t>
        <a:bodyPr/>
        <a:lstStyle/>
        <a:p>
          <a:endParaRPr lang="en-US"/>
        </a:p>
      </dgm:t>
    </dgm:pt>
    <dgm:pt modelId="{721846C8-06AA-453C-87CC-9CEF3FEFC540}" type="sibTrans" cxnId="{56CAABA4-76C3-4111-976E-0E1EF065387A}">
      <dgm:prSet/>
      <dgm:spPr/>
      <dgm:t>
        <a:bodyPr/>
        <a:lstStyle/>
        <a:p>
          <a:endParaRPr lang="en-US"/>
        </a:p>
      </dgm:t>
    </dgm:pt>
    <dgm:pt modelId="{342C35AA-F182-4BE1-9CF5-EC215D102672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700" dirty="0" smtClean="0"/>
            <a:t>Staff &amp; Skills </a:t>
          </a:r>
          <a:endParaRPr lang="en-US" sz="1700" dirty="0"/>
        </a:p>
      </dgm:t>
    </dgm:pt>
    <dgm:pt modelId="{5312527A-F90B-457E-BFD2-62B2F9A4FF00}" type="parTrans" cxnId="{8560B532-060F-4C95-8728-EBCA75673E02}">
      <dgm:prSet/>
      <dgm:spPr/>
      <dgm:t>
        <a:bodyPr/>
        <a:lstStyle/>
        <a:p>
          <a:endParaRPr lang="en-US"/>
        </a:p>
      </dgm:t>
    </dgm:pt>
    <dgm:pt modelId="{F67E7A21-1FCA-45E9-9D84-2C0996849AE7}" type="sibTrans" cxnId="{8560B532-060F-4C95-8728-EBCA75673E02}">
      <dgm:prSet/>
      <dgm:spPr/>
      <dgm:t>
        <a:bodyPr/>
        <a:lstStyle/>
        <a:p>
          <a:endParaRPr lang="en-US"/>
        </a:p>
      </dgm:t>
    </dgm:pt>
    <dgm:pt modelId="{505F7B48-02D9-4CCE-9DBC-DD8770B49F23}">
      <dgm:prSet custT="1"/>
      <dgm:spPr>
        <a:solidFill>
          <a:schemeClr val="accent2"/>
        </a:solidFill>
      </dgm:spPr>
      <dgm:t>
        <a:bodyPr/>
        <a:lstStyle/>
        <a:p>
          <a:r>
            <a:rPr lang="en-US" sz="1400" dirty="0" smtClean="0"/>
            <a:t>Standards---</a:t>
          </a:r>
        </a:p>
        <a:p>
          <a:r>
            <a:rPr lang="en-US" sz="1400" dirty="0" smtClean="0"/>
            <a:t>FAIS</a:t>
          </a:r>
          <a:endParaRPr lang="en-US" sz="1400" dirty="0"/>
        </a:p>
      </dgm:t>
    </dgm:pt>
    <dgm:pt modelId="{D5BE72BF-34D7-4981-A296-DA82FA3B9763}" type="parTrans" cxnId="{83C71627-F9FE-4FBD-B921-38E42BDF161E}">
      <dgm:prSet/>
      <dgm:spPr/>
      <dgm:t>
        <a:bodyPr/>
        <a:lstStyle/>
        <a:p>
          <a:endParaRPr lang="en-US"/>
        </a:p>
      </dgm:t>
    </dgm:pt>
    <dgm:pt modelId="{6672145D-42F3-4774-AAB8-0DB660135975}" type="sibTrans" cxnId="{83C71627-F9FE-4FBD-B921-38E42BDF161E}">
      <dgm:prSet/>
      <dgm:spPr/>
      <dgm:t>
        <a:bodyPr/>
        <a:lstStyle/>
        <a:p>
          <a:endParaRPr lang="en-US"/>
        </a:p>
      </dgm:t>
    </dgm:pt>
    <dgm:pt modelId="{5296D4D3-305E-49FE-8738-056317CDE43B}">
      <dgm:prSet custT="1"/>
      <dgm:spPr>
        <a:solidFill>
          <a:schemeClr val="accent2"/>
        </a:solidFill>
      </dgm:spPr>
      <dgm:t>
        <a:bodyPr/>
        <a:lstStyle/>
        <a:p>
          <a:r>
            <a:rPr lang="en-US" sz="1600" dirty="0" smtClean="0"/>
            <a:t>Statute</a:t>
          </a:r>
          <a:endParaRPr lang="en-US" sz="1600" u="none" dirty="0"/>
        </a:p>
      </dgm:t>
    </dgm:pt>
    <dgm:pt modelId="{58E8F1F6-597C-499C-B3F4-8E70A59AA644}" type="parTrans" cxnId="{685D8652-6456-424B-A2D6-A58EB93C4E2B}">
      <dgm:prSet/>
      <dgm:spPr/>
      <dgm:t>
        <a:bodyPr/>
        <a:lstStyle/>
        <a:p>
          <a:endParaRPr lang="en-US"/>
        </a:p>
      </dgm:t>
    </dgm:pt>
    <dgm:pt modelId="{D8E28D16-B958-477E-8FF7-2A23442DCF42}" type="sibTrans" cxnId="{685D8652-6456-424B-A2D6-A58EB93C4E2B}">
      <dgm:prSet/>
      <dgm:spPr/>
      <dgm:t>
        <a:bodyPr/>
        <a:lstStyle/>
        <a:p>
          <a:endParaRPr lang="en-US"/>
        </a:p>
      </dgm:t>
    </dgm:pt>
    <dgm:pt modelId="{A273AE5F-7071-4DC2-86BE-8C05FBDC4210}" type="pres">
      <dgm:prSet presAssocID="{9EF8EA4E-150E-4141-84C8-09CFE4B2312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E3A527-B82B-4E1F-9F08-0D8B0589FE26}" type="pres">
      <dgm:prSet presAssocID="{EC4DFB8C-FAA0-4E9A-BCE0-4315C11B9D56}" presName="centerShape" presStyleLbl="node0" presStyleIdx="0" presStyleCnt="1"/>
      <dgm:spPr/>
      <dgm:t>
        <a:bodyPr/>
        <a:lstStyle/>
        <a:p>
          <a:endParaRPr lang="en-US"/>
        </a:p>
      </dgm:t>
    </dgm:pt>
    <dgm:pt modelId="{ACB7CE5F-95D1-40AE-A1BC-4E9599410DE7}" type="pres">
      <dgm:prSet presAssocID="{F7071BD4-FA52-4E98-98AA-0C091E19DE56}" presName="Name9" presStyleLbl="parChTrans1D2" presStyleIdx="0" presStyleCnt="5"/>
      <dgm:spPr/>
      <dgm:t>
        <a:bodyPr/>
        <a:lstStyle/>
        <a:p>
          <a:endParaRPr lang="en-US"/>
        </a:p>
      </dgm:t>
    </dgm:pt>
    <dgm:pt modelId="{2FCF9D3E-544E-426C-9C2B-0B2BC9043085}" type="pres">
      <dgm:prSet presAssocID="{F7071BD4-FA52-4E98-98AA-0C091E19DE56}" presName="connTx" presStyleLbl="parChTrans1D2" presStyleIdx="0" presStyleCnt="5"/>
      <dgm:spPr/>
      <dgm:t>
        <a:bodyPr/>
        <a:lstStyle/>
        <a:p>
          <a:endParaRPr lang="en-US"/>
        </a:p>
      </dgm:t>
    </dgm:pt>
    <dgm:pt modelId="{3E95AD0F-0F6E-4F71-844E-52C55A3CFB3D}" type="pres">
      <dgm:prSet presAssocID="{13A583BD-3D8C-4DA5-88D2-3F8EAB8BFE9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68962B-AB24-4089-B9E4-E3EAD98DA512}" type="pres">
      <dgm:prSet presAssocID="{4B060A67-87CD-4A69-B0DD-4822DD952FE3}" presName="Name9" presStyleLbl="parChTrans1D2" presStyleIdx="1" presStyleCnt="5"/>
      <dgm:spPr/>
      <dgm:t>
        <a:bodyPr/>
        <a:lstStyle/>
        <a:p>
          <a:endParaRPr lang="en-US"/>
        </a:p>
      </dgm:t>
    </dgm:pt>
    <dgm:pt modelId="{2D0D84EF-B93E-4D58-A274-C34B27BE1B56}" type="pres">
      <dgm:prSet presAssocID="{4B060A67-87CD-4A69-B0DD-4822DD952FE3}" presName="connTx" presStyleLbl="parChTrans1D2" presStyleIdx="1" presStyleCnt="5"/>
      <dgm:spPr/>
      <dgm:t>
        <a:bodyPr/>
        <a:lstStyle/>
        <a:p>
          <a:endParaRPr lang="en-US"/>
        </a:p>
      </dgm:t>
    </dgm:pt>
    <dgm:pt modelId="{3A7BF42E-51B4-49CA-9003-C47262F87FFC}" type="pres">
      <dgm:prSet presAssocID="{49F09C79-8667-4FF4-AFEE-AC9777D1D57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DFD319-C166-465C-A5A7-25C7A101754A}" type="pres">
      <dgm:prSet presAssocID="{58E8F1F6-597C-499C-B3F4-8E70A59AA644}" presName="Name9" presStyleLbl="parChTrans1D2" presStyleIdx="2" presStyleCnt="5"/>
      <dgm:spPr/>
      <dgm:t>
        <a:bodyPr/>
        <a:lstStyle/>
        <a:p>
          <a:endParaRPr lang="en-US"/>
        </a:p>
      </dgm:t>
    </dgm:pt>
    <dgm:pt modelId="{0389FAF8-B863-4E64-BE08-D9D7DAE42BFE}" type="pres">
      <dgm:prSet presAssocID="{58E8F1F6-597C-499C-B3F4-8E70A59AA644}" presName="connTx" presStyleLbl="parChTrans1D2" presStyleIdx="2" presStyleCnt="5"/>
      <dgm:spPr/>
      <dgm:t>
        <a:bodyPr/>
        <a:lstStyle/>
        <a:p>
          <a:endParaRPr lang="en-US"/>
        </a:p>
      </dgm:t>
    </dgm:pt>
    <dgm:pt modelId="{6B16B2E0-2F96-4BCB-A2DD-8046D3872F85}" type="pres">
      <dgm:prSet presAssocID="{5296D4D3-305E-49FE-8738-056317CDE43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EB6E7E-2E25-4DC7-B257-19074007BA09}" type="pres">
      <dgm:prSet presAssocID="{D5BE72BF-34D7-4981-A296-DA82FA3B9763}" presName="Name9" presStyleLbl="parChTrans1D2" presStyleIdx="3" presStyleCnt="5"/>
      <dgm:spPr/>
      <dgm:t>
        <a:bodyPr/>
        <a:lstStyle/>
        <a:p>
          <a:endParaRPr lang="en-US"/>
        </a:p>
      </dgm:t>
    </dgm:pt>
    <dgm:pt modelId="{F1AA9B9D-7F20-4F9F-9AD6-FD68F166038C}" type="pres">
      <dgm:prSet presAssocID="{D5BE72BF-34D7-4981-A296-DA82FA3B9763}" presName="connTx" presStyleLbl="parChTrans1D2" presStyleIdx="3" presStyleCnt="5"/>
      <dgm:spPr/>
      <dgm:t>
        <a:bodyPr/>
        <a:lstStyle/>
        <a:p>
          <a:endParaRPr lang="en-US"/>
        </a:p>
      </dgm:t>
    </dgm:pt>
    <dgm:pt modelId="{EF0E7082-482C-4745-8996-086251B59655}" type="pres">
      <dgm:prSet presAssocID="{505F7B48-02D9-4CCE-9DBC-DD8770B49F23}" presName="node" presStyleLbl="node1" presStyleIdx="3" presStyleCnt="5" custRadScaleRad="98794" custRadScaleInc="-20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AAE324-6EB0-4CCA-8419-12ABCA7B5178}" type="pres">
      <dgm:prSet presAssocID="{5312527A-F90B-457E-BFD2-62B2F9A4FF00}" presName="Name9" presStyleLbl="parChTrans1D2" presStyleIdx="4" presStyleCnt="5"/>
      <dgm:spPr/>
      <dgm:t>
        <a:bodyPr/>
        <a:lstStyle/>
        <a:p>
          <a:endParaRPr lang="en-US"/>
        </a:p>
      </dgm:t>
    </dgm:pt>
    <dgm:pt modelId="{765012B7-58F9-4168-B29F-588B4D57A09A}" type="pres">
      <dgm:prSet presAssocID="{5312527A-F90B-457E-BFD2-62B2F9A4FF00}" presName="connTx" presStyleLbl="parChTrans1D2" presStyleIdx="4" presStyleCnt="5"/>
      <dgm:spPr/>
      <dgm:t>
        <a:bodyPr/>
        <a:lstStyle/>
        <a:p>
          <a:endParaRPr lang="en-US"/>
        </a:p>
      </dgm:t>
    </dgm:pt>
    <dgm:pt modelId="{C49470FB-D6BB-44EE-9BC5-6FD73B7DE407}" type="pres">
      <dgm:prSet presAssocID="{342C35AA-F182-4BE1-9CF5-EC215D10267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D12359-7DFD-4F30-98ED-E350117D4366}" type="presOf" srcId="{13A583BD-3D8C-4DA5-88D2-3F8EAB8BFE92}" destId="{3E95AD0F-0F6E-4F71-844E-52C55A3CFB3D}" srcOrd="0" destOrd="0" presId="urn:microsoft.com/office/officeart/2005/8/layout/radial1"/>
    <dgm:cxn modelId="{CF58E703-8589-4B0D-89E9-C8952A02AFDB}" type="presOf" srcId="{EC4DFB8C-FAA0-4E9A-BCE0-4315C11B9D56}" destId="{52E3A527-B82B-4E1F-9F08-0D8B0589FE26}" srcOrd="0" destOrd="0" presId="urn:microsoft.com/office/officeart/2005/8/layout/radial1"/>
    <dgm:cxn modelId="{83C71627-F9FE-4FBD-B921-38E42BDF161E}" srcId="{EC4DFB8C-FAA0-4E9A-BCE0-4315C11B9D56}" destId="{505F7B48-02D9-4CCE-9DBC-DD8770B49F23}" srcOrd="3" destOrd="0" parTransId="{D5BE72BF-34D7-4981-A296-DA82FA3B9763}" sibTransId="{6672145D-42F3-4774-AAB8-0DB660135975}"/>
    <dgm:cxn modelId="{F133CBC5-C2DF-44D9-A505-1867F83526AA}" type="presOf" srcId="{58E8F1F6-597C-499C-B3F4-8E70A59AA644}" destId="{0389FAF8-B863-4E64-BE08-D9D7DAE42BFE}" srcOrd="1" destOrd="0" presId="urn:microsoft.com/office/officeart/2005/8/layout/radial1"/>
    <dgm:cxn modelId="{97E512CB-FDC3-4187-8E4B-03A868768C9F}" type="presOf" srcId="{5296D4D3-305E-49FE-8738-056317CDE43B}" destId="{6B16B2E0-2F96-4BCB-A2DD-8046D3872F85}" srcOrd="0" destOrd="0" presId="urn:microsoft.com/office/officeart/2005/8/layout/radial1"/>
    <dgm:cxn modelId="{65E12677-9378-4941-B288-38EBE617F23E}" type="presOf" srcId="{49F09C79-8667-4FF4-AFEE-AC9777D1D57C}" destId="{3A7BF42E-51B4-49CA-9003-C47262F87FFC}" srcOrd="0" destOrd="0" presId="urn:microsoft.com/office/officeart/2005/8/layout/radial1"/>
    <dgm:cxn modelId="{1800B3D6-67E7-4222-B9C1-3D6907C97132}" type="presOf" srcId="{505F7B48-02D9-4CCE-9DBC-DD8770B49F23}" destId="{EF0E7082-482C-4745-8996-086251B59655}" srcOrd="0" destOrd="0" presId="urn:microsoft.com/office/officeart/2005/8/layout/radial1"/>
    <dgm:cxn modelId="{DC2E7CC6-5AAC-4385-93DA-63C5722FCE0A}" type="presOf" srcId="{4B060A67-87CD-4A69-B0DD-4822DD952FE3}" destId="{2D0D84EF-B93E-4D58-A274-C34B27BE1B56}" srcOrd="1" destOrd="0" presId="urn:microsoft.com/office/officeart/2005/8/layout/radial1"/>
    <dgm:cxn modelId="{2C5C865E-CBED-49F1-B2CC-C1CD2D1644C8}" type="presOf" srcId="{5312527A-F90B-457E-BFD2-62B2F9A4FF00}" destId="{765012B7-58F9-4168-B29F-588B4D57A09A}" srcOrd="1" destOrd="0" presId="urn:microsoft.com/office/officeart/2005/8/layout/radial1"/>
    <dgm:cxn modelId="{DDD25C34-93A8-4D55-9555-A70F56031BFA}" type="presOf" srcId="{5312527A-F90B-457E-BFD2-62B2F9A4FF00}" destId="{80AAE324-6EB0-4CCA-8419-12ABCA7B5178}" srcOrd="0" destOrd="0" presId="urn:microsoft.com/office/officeart/2005/8/layout/radial1"/>
    <dgm:cxn modelId="{5E4C8B63-AE96-4B64-A3AE-CC83721060CD}" type="presOf" srcId="{9EF8EA4E-150E-4141-84C8-09CFE4B23126}" destId="{A273AE5F-7071-4DC2-86BE-8C05FBDC4210}" srcOrd="0" destOrd="0" presId="urn:microsoft.com/office/officeart/2005/8/layout/radial1"/>
    <dgm:cxn modelId="{C402FB13-AA9E-43E7-8E50-B0BD079251FB}" type="presOf" srcId="{D5BE72BF-34D7-4981-A296-DA82FA3B9763}" destId="{F1AA9B9D-7F20-4F9F-9AD6-FD68F166038C}" srcOrd="1" destOrd="0" presId="urn:microsoft.com/office/officeart/2005/8/layout/radial1"/>
    <dgm:cxn modelId="{230128FC-6853-4A74-8135-7BA82639D2A8}" type="presOf" srcId="{58E8F1F6-597C-499C-B3F4-8E70A59AA644}" destId="{46DFD319-C166-465C-A5A7-25C7A101754A}" srcOrd="0" destOrd="0" presId="urn:microsoft.com/office/officeart/2005/8/layout/radial1"/>
    <dgm:cxn modelId="{101D6775-F2C7-4E32-87E5-1A3DB42B9ED9}" type="presOf" srcId="{342C35AA-F182-4BE1-9CF5-EC215D102672}" destId="{C49470FB-D6BB-44EE-9BC5-6FD73B7DE407}" srcOrd="0" destOrd="0" presId="urn:microsoft.com/office/officeart/2005/8/layout/radial1"/>
    <dgm:cxn modelId="{EEB91B55-F0D7-4C99-BE36-E2DE328092F8}" type="presOf" srcId="{D5BE72BF-34D7-4981-A296-DA82FA3B9763}" destId="{CEEB6E7E-2E25-4DC7-B257-19074007BA09}" srcOrd="0" destOrd="0" presId="urn:microsoft.com/office/officeart/2005/8/layout/radial1"/>
    <dgm:cxn modelId="{56CAABA4-76C3-4111-976E-0E1EF065387A}" srcId="{EC4DFB8C-FAA0-4E9A-BCE0-4315C11B9D56}" destId="{49F09C79-8667-4FF4-AFEE-AC9777D1D57C}" srcOrd="1" destOrd="0" parTransId="{4B060A67-87CD-4A69-B0DD-4822DD952FE3}" sibTransId="{721846C8-06AA-453C-87CC-9CEF3FEFC540}"/>
    <dgm:cxn modelId="{D91D3379-E267-46EC-9957-F56B4ACCCA5A}" type="presOf" srcId="{4B060A67-87CD-4A69-B0DD-4822DD952FE3}" destId="{D068962B-AB24-4089-B9E4-E3EAD98DA512}" srcOrd="0" destOrd="0" presId="urn:microsoft.com/office/officeart/2005/8/layout/radial1"/>
    <dgm:cxn modelId="{99DBC6DF-418F-4D19-A7DF-309146DBBA71}" type="presOf" srcId="{F7071BD4-FA52-4E98-98AA-0C091E19DE56}" destId="{2FCF9D3E-544E-426C-9C2B-0B2BC9043085}" srcOrd="1" destOrd="0" presId="urn:microsoft.com/office/officeart/2005/8/layout/radial1"/>
    <dgm:cxn modelId="{8560B532-060F-4C95-8728-EBCA75673E02}" srcId="{EC4DFB8C-FAA0-4E9A-BCE0-4315C11B9D56}" destId="{342C35AA-F182-4BE1-9CF5-EC215D102672}" srcOrd="4" destOrd="0" parTransId="{5312527A-F90B-457E-BFD2-62B2F9A4FF00}" sibTransId="{F67E7A21-1FCA-45E9-9D84-2C0996849AE7}"/>
    <dgm:cxn modelId="{1891A94E-356D-4F34-9622-393DAA0951E0}" srcId="{9EF8EA4E-150E-4141-84C8-09CFE4B23126}" destId="{EC4DFB8C-FAA0-4E9A-BCE0-4315C11B9D56}" srcOrd="0" destOrd="0" parTransId="{A51485D0-0987-4002-B195-D1E7A80F1FB6}" sibTransId="{A099B44C-2A38-47DE-8D9E-2A0A30211C5B}"/>
    <dgm:cxn modelId="{60BA64DF-AA12-46E2-AC80-ECA8640D3544}" srcId="{EC4DFB8C-FAA0-4E9A-BCE0-4315C11B9D56}" destId="{13A583BD-3D8C-4DA5-88D2-3F8EAB8BFE92}" srcOrd="0" destOrd="0" parTransId="{F7071BD4-FA52-4E98-98AA-0C091E19DE56}" sibTransId="{806171D5-E8C0-4B38-AFB6-7C2E5240C470}"/>
    <dgm:cxn modelId="{3ECEF622-1FC0-478F-B7B9-B4F28D42115D}" type="presOf" srcId="{F7071BD4-FA52-4E98-98AA-0C091E19DE56}" destId="{ACB7CE5F-95D1-40AE-A1BC-4E9599410DE7}" srcOrd="0" destOrd="0" presId="urn:microsoft.com/office/officeart/2005/8/layout/radial1"/>
    <dgm:cxn modelId="{685D8652-6456-424B-A2D6-A58EB93C4E2B}" srcId="{EC4DFB8C-FAA0-4E9A-BCE0-4315C11B9D56}" destId="{5296D4D3-305E-49FE-8738-056317CDE43B}" srcOrd="2" destOrd="0" parTransId="{58E8F1F6-597C-499C-B3F4-8E70A59AA644}" sibTransId="{D8E28D16-B958-477E-8FF7-2A23442DCF42}"/>
    <dgm:cxn modelId="{018EBD88-E6BE-44EE-B79F-B136DE65EDD3}" type="presParOf" srcId="{A273AE5F-7071-4DC2-86BE-8C05FBDC4210}" destId="{52E3A527-B82B-4E1F-9F08-0D8B0589FE26}" srcOrd="0" destOrd="0" presId="urn:microsoft.com/office/officeart/2005/8/layout/radial1"/>
    <dgm:cxn modelId="{4214BD7B-0F9E-4CCB-B447-4D26BD18E9D0}" type="presParOf" srcId="{A273AE5F-7071-4DC2-86BE-8C05FBDC4210}" destId="{ACB7CE5F-95D1-40AE-A1BC-4E9599410DE7}" srcOrd="1" destOrd="0" presId="urn:microsoft.com/office/officeart/2005/8/layout/radial1"/>
    <dgm:cxn modelId="{4C924453-7A0A-4C51-832A-720EF21A2D16}" type="presParOf" srcId="{ACB7CE5F-95D1-40AE-A1BC-4E9599410DE7}" destId="{2FCF9D3E-544E-426C-9C2B-0B2BC9043085}" srcOrd="0" destOrd="0" presId="urn:microsoft.com/office/officeart/2005/8/layout/radial1"/>
    <dgm:cxn modelId="{5B05E9D5-8A6D-41DB-8635-4399AA12B59D}" type="presParOf" srcId="{A273AE5F-7071-4DC2-86BE-8C05FBDC4210}" destId="{3E95AD0F-0F6E-4F71-844E-52C55A3CFB3D}" srcOrd="2" destOrd="0" presId="urn:microsoft.com/office/officeart/2005/8/layout/radial1"/>
    <dgm:cxn modelId="{11E0023B-9753-462B-80D7-1D07A0FDB486}" type="presParOf" srcId="{A273AE5F-7071-4DC2-86BE-8C05FBDC4210}" destId="{D068962B-AB24-4089-B9E4-E3EAD98DA512}" srcOrd="3" destOrd="0" presId="urn:microsoft.com/office/officeart/2005/8/layout/radial1"/>
    <dgm:cxn modelId="{145E25FF-37C3-49C7-8869-AB09D7229D02}" type="presParOf" srcId="{D068962B-AB24-4089-B9E4-E3EAD98DA512}" destId="{2D0D84EF-B93E-4D58-A274-C34B27BE1B56}" srcOrd="0" destOrd="0" presId="urn:microsoft.com/office/officeart/2005/8/layout/radial1"/>
    <dgm:cxn modelId="{E8841346-955E-4B6E-9F7A-CC1FE74DDA5C}" type="presParOf" srcId="{A273AE5F-7071-4DC2-86BE-8C05FBDC4210}" destId="{3A7BF42E-51B4-49CA-9003-C47262F87FFC}" srcOrd="4" destOrd="0" presId="urn:microsoft.com/office/officeart/2005/8/layout/radial1"/>
    <dgm:cxn modelId="{AB3AEDE4-8107-4702-96D2-64E858F2C586}" type="presParOf" srcId="{A273AE5F-7071-4DC2-86BE-8C05FBDC4210}" destId="{46DFD319-C166-465C-A5A7-25C7A101754A}" srcOrd="5" destOrd="0" presId="urn:microsoft.com/office/officeart/2005/8/layout/radial1"/>
    <dgm:cxn modelId="{CE919AD2-06E2-4220-B0EF-92670174E16A}" type="presParOf" srcId="{46DFD319-C166-465C-A5A7-25C7A101754A}" destId="{0389FAF8-B863-4E64-BE08-D9D7DAE42BFE}" srcOrd="0" destOrd="0" presId="urn:microsoft.com/office/officeart/2005/8/layout/radial1"/>
    <dgm:cxn modelId="{3713C1AC-4217-4086-BAF8-4C7FBFDF802F}" type="presParOf" srcId="{A273AE5F-7071-4DC2-86BE-8C05FBDC4210}" destId="{6B16B2E0-2F96-4BCB-A2DD-8046D3872F85}" srcOrd="6" destOrd="0" presId="urn:microsoft.com/office/officeart/2005/8/layout/radial1"/>
    <dgm:cxn modelId="{833FBFAC-4C3F-439E-93D5-7BE50EA543BF}" type="presParOf" srcId="{A273AE5F-7071-4DC2-86BE-8C05FBDC4210}" destId="{CEEB6E7E-2E25-4DC7-B257-19074007BA09}" srcOrd="7" destOrd="0" presId="urn:microsoft.com/office/officeart/2005/8/layout/radial1"/>
    <dgm:cxn modelId="{5AD778D4-C662-4606-A996-02697608F795}" type="presParOf" srcId="{CEEB6E7E-2E25-4DC7-B257-19074007BA09}" destId="{F1AA9B9D-7F20-4F9F-9AD6-FD68F166038C}" srcOrd="0" destOrd="0" presId="urn:microsoft.com/office/officeart/2005/8/layout/radial1"/>
    <dgm:cxn modelId="{6E87CB2F-08D9-441A-A845-0738E64B7928}" type="presParOf" srcId="{A273AE5F-7071-4DC2-86BE-8C05FBDC4210}" destId="{EF0E7082-482C-4745-8996-086251B59655}" srcOrd="8" destOrd="0" presId="urn:microsoft.com/office/officeart/2005/8/layout/radial1"/>
    <dgm:cxn modelId="{DF285758-F10D-49DB-9A8F-242172881EA5}" type="presParOf" srcId="{A273AE5F-7071-4DC2-86BE-8C05FBDC4210}" destId="{80AAE324-6EB0-4CCA-8419-12ABCA7B5178}" srcOrd="9" destOrd="0" presId="urn:microsoft.com/office/officeart/2005/8/layout/radial1"/>
    <dgm:cxn modelId="{EE8435BD-9A59-4A6E-8163-10A719F87B60}" type="presParOf" srcId="{80AAE324-6EB0-4CCA-8419-12ABCA7B5178}" destId="{765012B7-58F9-4168-B29F-588B4D57A09A}" srcOrd="0" destOrd="0" presId="urn:microsoft.com/office/officeart/2005/8/layout/radial1"/>
    <dgm:cxn modelId="{99EDFB9A-3CEA-45EF-91B2-3C19A7A4439B}" type="presParOf" srcId="{A273AE5F-7071-4DC2-86BE-8C05FBDC4210}" destId="{C49470FB-D6BB-44EE-9BC5-6FD73B7DE407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1DAC8D-2E2C-4002-84CC-3E402B396882}" type="doc">
      <dgm:prSet loTypeId="urn:microsoft.com/office/officeart/2008/layout/VerticalAccent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IN"/>
        </a:p>
      </dgm:t>
    </dgm:pt>
    <dgm:pt modelId="{974E1577-E84A-474A-A610-B6CF8D153E2F}">
      <dgm:prSet phldrT="[Text]"/>
      <dgm:spPr/>
      <dgm:t>
        <a:bodyPr/>
        <a:lstStyle/>
        <a:p>
          <a:r>
            <a:rPr lang="en-IN" dirty="0" smtClean="0"/>
            <a:t>For tracking individual’s current activities</a:t>
          </a:r>
          <a:endParaRPr lang="en-IN" dirty="0"/>
        </a:p>
      </dgm:t>
    </dgm:pt>
    <dgm:pt modelId="{4681A110-F2FE-4AFF-A375-932D330CF6E5}" type="parTrans" cxnId="{11F00738-EDE8-4600-94F5-5392A495D49D}">
      <dgm:prSet/>
      <dgm:spPr/>
      <dgm:t>
        <a:bodyPr/>
        <a:lstStyle/>
        <a:p>
          <a:endParaRPr lang="en-IN"/>
        </a:p>
      </dgm:t>
    </dgm:pt>
    <dgm:pt modelId="{B4FC7957-55F7-4FDF-88B7-34319E4BAE02}" type="sibTrans" cxnId="{11F00738-EDE8-4600-94F5-5392A495D49D}">
      <dgm:prSet/>
      <dgm:spPr/>
      <dgm:t>
        <a:bodyPr/>
        <a:lstStyle/>
        <a:p>
          <a:endParaRPr lang="en-IN"/>
        </a:p>
      </dgm:t>
    </dgm:pt>
    <dgm:pt modelId="{084B4D0F-E5CD-4791-95CC-07D7363D8376}">
      <dgm:prSet phldrT="[Text]"/>
      <dgm:spPr/>
      <dgm:t>
        <a:bodyPr/>
        <a:lstStyle/>
        <a:p>
          <a:r>
            <a:rPr lang="en-IN" dirty="0" smtClean="0"/>
            <a:t>For finding undisclosed related parties</a:t>
          </a:r>
          <a:endParaRPr lang="en-IN" dirty="0"/>
        </a:p>
      </dgm:t>
    </dgm:pt>
    <dgm:pt modelId="{411BCF5D-0601-4C63-A914-5D65FC2DEAFD}" type="parTrans" cxnId="{D8B9C5E9-A7EE-4A2C-A80D-2156ACC50F81}">
      <dgm:prSet/>
      <dgm:spPr/>
      <dgm:t>
        <a:bodyPr/>
        <a:lstStyle/>
        <a:p>
          <a:endParaRPr lang="en-IN"/>
        </a:p>
      </dgm:t>
    </dgm:pt>
    <dgm:pt modelId="{772B4F40-3F63-49AF-A9C2-D6959D32EDFC}" type="sibTrans" cxnId="{D8B9C5E9-A7EE-4A2C-A80D-2156ACC50F81}">
      <dgm:prSet/>
      <dgm:spPr/>
      <dgm:t>
        <a:bodyPr/>
        <a:lstStyle/>
        <a:p>
          <a:endParaRPr lang="en-IN"/>
        </a:p>
      </dgm:t>
    </dgm:pt>
    <dgm:pt modelId="{1860943B-2DCB-45DB-8B60-4E3D1654A81C}">
      <dgm:prSet/>
      <dgm:spPr/>
      <dgm:t>
        <a:bodyPr/>
        <a:lstStyle/>
        <a:p>
          <a:r>
            <a:rPr lang="en-IN" dirty="0" smtClean="0"/>
            <a:t>Analysing trends, lifestyles </a:t>
          </a:r>
          <a:endParaRPr lang="en-IN" dirty="0"/>
        </a:p>
      </dgm:t>
    </dgm:pt>
    <dgm:pt modelId="{F53AA837-E3C8-40F9-804C-A32686E1D9C3}" type="parTrans" cxnId="{FD19BFC8-D2C1-4956-A844-EBBC7C071537}">
      <dgm:prSet/>
      <dgm:spPr/>
      <dgm:t>
        <a:bodyPr/>
        <a:lstStyle/>
        <a:p>
          <a:endParaRPr lang="en-IN"/>
        </a:p>
      </dgm:t>
    </dgm:pt>
    <dgm:pt modelId="{0D15AF4A-00F5-4163-9662-70E337BB5CC6}" type="sibTrans" cxnId="{FD19BFC8-D2C1-4956-A844-EBBC7C071537}">
      <dgm:prSet/>
      <dgm:spPr/>
      <dgm:t>
        <a:bodyPr/>
        <a:lstStyle/>
        <a:p>
          <a:endParaRPr lang="en-IN"/>
        </a:p>
      </dgm:t>
    </dgm:pt>
    <dgm:pt modelId="{28521811-5A5E-4D68-B44F-81EDF1C081FB}">
      <dgm:prSet/>
      <dgm:spPr/>
      <dgm:t>
        <a:bodyPr/>
        <a:lstStyle/>
        <a:p>
          <a:r>
            <a:rPr lang="en-IN" smtClean="0"/>
            <a:t>For finding undisclosed major events</a:t>
          </a:r>
          <a:endParaRPr lang="en-IN" dirty="0" smtClean="0"/>
        </a:p>
      </dgm:t>
    </dgm:pt>
    <dgm:pt modelId="{6961EC79-C55C-4124-8A03-F9A3579264C5}" type="parTrans" cxnId="{A8DC6259-0018-4C6B-973F-9FBC8993026E}">
      <dgm:prSet/>
      <dgm:spPr/>
      <dgm:t>
        <a:bodyPr/>
        <a:lstStyle/>
        <a:p>
          <a:endParaRPr lang="en-IN"/>
        </a:p>
      </dgm:t>
    </dgm:pt>
    <dgm:pt modelId="{241F76B5-70B9-4A77-9B43-E77338D3D78D}" type="sibTrans" cxnId="{A8DC6259-0018-4C6B-973F-9FBC8993026E}">
      <dgm:prSet/>
      <dgm:spPr/>
      <dgm:t>
        <a:bodyPr/>
        <a:lstStyle/>
        <a:p>
          <a:endParaRPr lang="en-IN"/>
        </a:p>
      </dgm:t>
    </dgm:pt>
    <dgm:pt modelId="{2F4BB775-419F-4B6E-90E9-F31BC208B426}" type="pres">
      <dgm:prSet presAssocID="{891DAC8D-2E2C-4002-84CC-3E402B396882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IN"/>
        </a:p>
      </dgm:t>
    </dgm:pt>
    <dgm:pt modelId="{531D5CC8-5ECF-4072-8B0E-87AFA77F63BA}" type="pres">
      <dgm:prSet presAssocID="{974E1577-E84A-474A-A610-B6CF8D153E2F}" presName="parenttextcomposite" presStyleCnt="0"/>
      <dgm:spPr/>
    </dgm:pt>
    <dgm:pt modelId="{DEE416BB-9760-4757-82A0-301BE0954E1C}" type="pres">
      <dgm:prSet presAssocID="{974E1577-E84A-474A-A610-B6CF8D153E2F}" presName="parenttext" presStyleLbl="revTx" presStyleIdx="0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37941DD-D06C-46B6-80A8-32425B078D03}" type="pres">
      <dgm:prSet presAssocID="{974E1577-E84A-474A-A610-B6CF8D153E2F}" presName="parallelogramComposite" presStyleCnt="0"/>
      <dgm:spPr/>
    </dgm:pt>
    <dgm:pt modelId="{E954A026-476D-471C-867C-F75050BA9377}" type="pres">
      <dgm:prSet presAssocID="{974E1577-E84A-474A-A610-B6CF8D153E2F}" presName="parallelogram1" presStyleLbl="alignNode1" presStyleIdx="0" presStyleCnt="28"/>
      <dgm:spPr/>
    </dgm:pt>
    <dgm:pt modelId="{7866B946-A6E1-4DA5-855F-C5F8368DDB84}" type="pres">
      <dgm:prSet presAssocID="{974E1577-E84A-474A-A610-B6CF8D153E2F}" presName="parallelogram2" presStyleLbl="alignNode1" presStyleIdx="1" presStyleCnt="28"/>
      <dgm:spPr/>
    </dgm:pt>
    <dgm:pt modelId="{2D148BC8-3C80-40DD-B533-627777F71B6F}" type="pres">
      <dgm:prSet presAssocID="{974E1577-E84A-474A-A610-B6CF8D153E2F}" presName="parallelogram3" presStyleLbl="alignNode1" presStyleIdx="2" presStyleCnt="28"/>
      <dgm:spPr/>
    </dgm:pt>
    <dgm:pt modelId="{31E097BE-BCF7-4B4B-B65C-2DE9BBCCAE4C}" type="pres">
      <dgm:prSet presAssocID="{974E1577-E84A-474A-A610-B6CF8D153E2F}" presName="parallelogram4" presStyleLbl="alignNode1" presStyleIdx="3" presStyleCnt="28"/>
      <dgm:spPr/>
    </dgm:pt>
    <dgm:pt modelId="{52BCC52F-6458-4D61-B33D-97F5075DAD8B}" type="pres">
      <dgm:prSet presAssocID="{974E1577-E84A-474A-A610-B6CF8D153E2F}" presName="parallelogram5" presStyleLbl="alignNode1" presStyleIdx="4" presStyleCnt="28"/>
      <dgm:spPr/>
    </dgm:pt>
    <dgm:pt modelId="{2F466F3F-B743-4383-BB3F-0D92F5A6EC60}" type="pres">
      <dgm:prSet presAssocID="{974E1577-E84A-474A-A610-B6CF8D153E2F}" presName="parallelogram6" presStyleLbl="alignNode1" presStyleIdx="5" presStyleCnt="28"/>
      <dgm:spPr/>
    </dgm:pt>
    <dgm:pt modelId="{722E77E9-D26C-4F1A-94C6-194D9C0EBE46}" type="pres">
      <dgm:prSet presAssocID="{974E1577-E84A-474A-A610-B6CF8D153E2F}" presName="parallelogram7" presStyleLbl="alignNode1" presStyleIdx="6" presStyleCnt="28"/>
      <dgm:spPr/>
    </dgm:pt>
    <dgm:pt modelId="{BDEB8BFA-FEF1-4B3B-A5C8-15099773B541}" type="pres">
      <dgm:prSet presAssocID="{B4FC7957-55F7-4FDF-88B7-34319E4BAE02}" presName="sibTrans" presStyleCnt="0"/>
      <dgm:spPr/>
    </dgm:pt>
    <dgm:pt modelId="{F112934E-9174-4DE4-BCBC-C9E6AD62E9EE}" type="pres">
      <dgm:prSet presAssocID="{084B4D0F-E5CD-4791-95CC-07D7363D8376}" presName="parenttextcomposite" presStyleCnt="0"/>
      <dgm:spPr/>
    </dgm:pt>
    <dgm:pt modelId="{3C9F1754-262B-4035-A0F2-E21A529EACC6}" type="pres">
      <dgm:prSet presAssocID="{084B4D0F-E5CD-4791-95CC-07D7363D8376}" presName="parenttext" presStyleLbl="revTx" presStyleIdx="1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CDB04B3-00DA-4A80-950E-6BB532211972}" type="pres">
      <dgm:prSet presAssocID="{084B4D0F-E5CD-4791-95CC-07D7363D8376}" presName="parallelogramComposite" presStyleCnt="0"/>
      <dgm:spPr/>
    </dgm:pt>
    <dgm:pt modelId="{DBE9EFD8-D7B9-4996-BD6D-04CCB5B060E7}" type="pres">
      <dgm:prSet presAssocID="{084B4D0F-E5CD-4791-95CC-07D7363D8376}" presName="parallelogram1" presStyleLbl="alignNode1" presStyleIdx="7" presStyleCnt="28"/>
      <dgm:spPr/>
    </dgm:pt>
    <dgm:pt modelId="{F500132C-BC3D-470F-98A3-33F47ADBB74A}" type="pres">
      <dgm:prSet presAssocID="{084B4D0F-E5CD-4791-95CC-07D7363D8376}" presName="parallelogram2" presStyleLbl="alignNode1" presStyleIdx="8" presStyleCnt="28"/>
      <dgm:spPr/>
    </dgm:pt>
    <dgm:pt modelId="{8FAACBBF-9AF3-43EF-BA73-375CF63F3B70}" type="pres">
      <dgm:prSet presAssocID="{084B4D0F-E5CD-4791-95CC-07D7363D8376}" presName="parallelogram3" presStyleLbl="alignNode1" presStyleIdx="9" presStyleCnt="28"/>
      <dgm:spPr/>
    </dgm:pt>
    <dgm:pt modelId="{91B21CCC-B63B-464A-824D-81A75BF16BD9}" type="pres">
      <dgm:prSet presAssocID="{084B4D0F-E5CD-4791-95CC-07D7363D8376}" presName="parallelogram4" presStyleLbl="alignNode1" presStyleIdx="10" presStyleCnt="28"/>
      <dgm:spPr/>
    </dgm:pt>
    <dgm:pt modelId="{BBB4B30D-4D29-4714-8B75-F3C35F0E9C77}" type="pres">
      <dgm:prSet presAssocID="{084B4D0F-E5CD-4791-95CC-07D7363D8376}" presName="parallelogram5" presStyleLbl="alignNode1" presStyleIdx="11" presStyleCnt="28"/>
      <dgm:spPr/>
    </dgm:pt>
    <dgm:pt modelId="{DA4E210E-8A25-41BF-9287-A7AE392C85C7}" type="pres">
      <dgm:prSet presAssocID="{084B4D0F-E5CD-4791-95CC-07D7363D8376}" presName="parallelogram6" presStyleLbl="alignNode1" presStyleIdx="12" presStyleCnt="28"/>
      <dgm:spPr/>
    </dgm:pt>
    <dgm:pt modelId="{84934774-91DA-4FD5-B059-DA69B96BA4A9}" type="pres">
      <dgm:prSet presAssocID="{084B4D0F-E5CD-4791-95CC-07D7363D8376}" presName="parallelogram7" presStyleLbl="alignNode1" presStyleIdx="13" presStyleCnt="28"/>
      <dgm:spPr/>
    </dgm:pt>
    <dgm:pt modelId="{12ED7FC2-DDD1-4559-945E-C7829BBF3A93}" type="pres">
      <dgm:prSet presAssocID="{772B4F40-3F63-49AF-A9C2-D6959D32EDFC}" presName="sibTrans" presStyleCnt="0"/>
      <dgm:spPr/>
    </dgm:pt>
    <dgm:pt modelId="{52BD6D45-84DD-4932-94A2-89F256EA8FDF}" type="pres">
      <dgm:prSet presAssocID="{28521811-5A5E-4D68-B44F-81EDF1C081FB}" presName="parenttextcomposite" presStyleCnt="0"/>
      <dgm:spPr/>
    </dgm:pt>
    <dgm:pt modelId="{FC4D30D5-999F-4070-B453-B6B3F1F9AA64}" type="pres">
      <dgm:prSet presAssocID="{28521811-5A5E-4D68-B44F-81EDF1C081FB}" presName="parenttext" presStyleLbl="revTx" presStyleIdx="2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6BB0605-34A8-497E-BD62-404902EEE928}" type="pres">
      <dgm:prSet presAssocID="{28521811-5A5E-4D68-B44F-81EDF1C081FB}" presName="parallelogramComposite" presStyleCnt="0"/>
      <dgm:spPr/>
    </dgm:pt>
    <dgm:pt modelId="{67127C66-C230-4FA8-98E2-DE0227367CA1}" type="pres">
      <dgm:prSet presAssocID="{28521811-5A5E-4D68-B44F-81EDF1C081FB}" presName="parallelogram1" presStyleLbl="alignNode1" presStyleIdx="14" presStyleCnt="28"/>
      <dgm:spPr/>
    </dgm:pt>
    <dgm:pt modelId="{5097F11A-BED1-49D7-B8AA-6E0ABC4CF473}" type="pres">
      <dgm:prSet presAssocID="{28521811-5A5E-4D68-B44F-81EDF1C081FB}" presName="parallelogram2" presStyleLbl="alignNode1" presStyleIdx="15" presStyleCnt="28"/>
      <dgm:spPr/>
    </dgm:pt>
    <dgm:pt modelId="{979F1DD2-CE20-4880-AD4C-27B4B7623AF4}" type="pres">
      <dgm:prSet presAssocID="{28521811-5A5E-4D68-B44F-81EDF1C081FB}" presName="parallelogram3" presStyleLbl="alignNode1" presStyleIdx="16" presStyleCnt="28"/>
      <dgm:spPr/>
    </dgm:pt>
    <dgm:pt modelId="{9FC562D6-77A5-44BD-AF68-D6654AB99D25}" type="pres">
      <dgm:prSet presAssocID="{28521811-5A5E-4D68-B44F-81EDF1C081FB}" presName="parallelogram4" presStyleLbl="alignNode1" presStyleIdx="17" presStyleCnt="28"/>
      <dgm:spPr/>
    </dgm:pt>
    <dgm:pt modelId="{8C8EA036-6AFF-4AB3-9F03-C6D5FE3509F6}" type="pres">
      <dgm:prSet presAssocID="{28521811-5A5E-4D68-B44F-81EDF1C081FB}" presName="parallelogram5" presStyleLbl="alignNode1" presStyleIdx="18" presStyleCnt="28"/>
      <dgm:spPr/>
    </dgm:pt>
    <dgm:pt modelId="{98BCC480-099E-42DD-B4CD-75F46D15870A}" type="pres">
      <dgm:prSet presAssocID="{28521811-5A5E-4D68-B44F-81EDF1C081FB}" presName="parallelogram6" presStyleLbl="alignNode1" presStyleIdx="19" presStyleCnt="28"/>
      <dgm:spPr/>
    </dgm:pt>
    <dgm:pt modelId="{2E0F2955-FB77-4D35-AD3D-F1EF2E8CDD87}" type="pres">
      <dgm:prSet presAssocID="{28521811-5A5E-4D68-B44F-81EDF1C081FB}" presName="parallelogram7" presStyleLbl="alignNode1" presStyleIdx="20" presStyleCnt="28"/>
      <dgm:spPr/>
    </dgm:pt>
    <dgm:pt modelId="{E5B8E30B-60D4-4587-A998-FEDE169D6A84}" type="pres">
      <dgm:prSet presAssocID="{241F76B5-70B9-4A77-9B43-E77338D3D78D}" presName="sibTrans" presStyleCnt="0"/>
      <dgm:spPr/>
    </dgm:pt>
    <dgm:pt modelId="{E51CC645-F369-4C38-A34D-5AB8FB25CD10}" type="pres">
      <dgm:prSet presAssocID="{1860943B-2DCB-45DB-8B60-4E3D1654A81C}" presName="parenttextcomposite" presStyleCnt="0"/>
      <dgm:spPr/>
    </dgm:pt>
    <dgm:pt modelId="{ECF75FDC-5270-4736-94FE-35BBA1B72922}" type="pres">
      <dgm:prSet presAssocID="{1860943B-2DCB-45DB-8B60-4E3D1654A81C}" presName="parenttext" presStyleLbl="revTx" presStyleIdx="3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7E0785D-CAFE-47EF-B656-222761B21A7D}" type="pres">
      <dgm:prSet presAssocID="{1860943B-2DCB-45DB-8B60-4E3D1654A81C}" presName="parallelogramComposite" presStyleCnt="0"/>
      <dgm:spPr/>
    </dgm:pt>
    <dgm:pt modelId="{4761FC7F-681B-4959-8C60-BEF5542B4078}" type="pres">
      <dgm:prSet presAssocID="{1860943B-2DCB-45DB-8B60-4E3D1654A81C}" presName="parallelogram1" presStyleLbl="alignNode1" presStyleIdx="21" presStyleCnt="28"/>
      <dgm:spPr/>
    </dgm:pt>
    <dgm:pt modelId="{3CCD72F5-37DB-44C2-B0E9-5D61E28C10AD}" type="pres">
      <dgm:prSet presAssocID="{1860943B-2DCB-45DB-8B60-4E3D1654A81C}" presName="parallelogram2" presStyleLbl="alignNode1" presStyleIdx="22" presStyleCnt="28"/>
      <dgm:spPr/>
    </dgm:pt>
    <dgm:pt modelId="{36F041D3-6738-4F61-9318-13B3E19EACF7}" type="pres">
      <dgm:prSet presAssocID="{1860943B-2DCB-45DB-8B60-4E3D1654A81C}" presName="parallelogram3" presStyleLbl="alignNode1" presStyleIdx="23" presStyleCnt="28"/>
      <dgm:spPr/>
    </dgm:pt>
    <dgm:pt modelId="{B055D1D3-E62F-4081-936C-32956C2B82E5}" type="pres">
      <dgm:prSet presAssocID="{1860943B-2DCB-45DB-8B60-4E3D1654A81C}" presName="parallelogram4" presStyleLbl="alignNode1" presStyleIdx="24" presStyleCnt="28"/>
      <dgm:spPr/>
    </dgm:pt>
    <dgm:pt modelId="{EE0499F7-4FFF-4C76-8968-B1DD90F51123}" type="pres">
      <dgm:prSet presAssocID="{1860943B-2DCB-45DB-8B60-4E3D1654A81C}" presName="parallelogram5" presStyleLbl="alignNode1" presStyleIdx="25" presStyleCnt="28"/>
      <dgm:spPr/>
    </dgm:pt>
    <dgm:pt modelId="{3BD90BC8-CAF3-4A14-A6CB-3CE640D410CB}" type="pres">
      <dgm:prSet presAssocID="{1860943B-2DCB-45DB-8B60-4E3D1654A81C}" presName="parallelogram6" presStyleLbl="alignNode1" presStyleIdx="26" presStyleCnt="28"/>
      <dgm:spPr/>
    </dgm:pt>
    <dgm:pt modelId="{C1FC13E6-01BC-4B84-B973-ED989AFF79EC}" type="pres">
      <dgm:prSet presAssocID="{1860943B-2DCB-45DB-8B60-4E3D1654A81C}" presName="parallelogram7" presStyleLbl="alignNode1" presStyleIdx="27" presStyleCnt="28"/>
      <dgm:spPr/>
    </dgm:pt>
  </dgm:ptLst>
  <dgm:cxnLst>
    <dgm:cxn modelId="{11F00738-EDE8-4600-94F5-5392A495D49D}" srcId="{891DAC8D-2E2C-4002-84CC-3E402B396882}" destId="{974E1577-E84A-474A-A610-B6CF8D153E2F}" srcOrd="0" destOrd="0" parTransId="{4681A110-F2FE-4AFF-A375-932D330CF6E5}" sibTransId="{B4FC7957-55F7-4FDF-88B7-34319E4BAE02}"/>
    <dgm:cxn modelId="{9784B245-4952-4892-BB6A-37F5C69BF84A}" type="presOf" srcId="{1860943B-2DCB-45DB-8B60-4E3D1654A81C}" destId="{ECF75FDC-5270-4736-94FE-35BBA1B72922}" srcOrd="0" destOrd="0" presId="urn:microsoft.com/office/officeart/2008/layout/VerticalAccentList"/>
    <dgm:cxn modelId="{A8DC6259-0018-4C6B-973F-9FBC8993026E}" srcId="{891DAC8D-2E2C-4002-84CC-3E402B396882}" destId="{28521811-5A5E-4D68-B44F-81EDF1C081FB}" srcOrd="2" destOrd="0" parTransId="{6961EC79-C55C-4124-8A03-F9A3579264C5}" sibTransId="{241F76B5-70B9-4A77-9B43-E77338D3D78D}"/>
    <dgm:cxn modelId="{716F4700-A052-4C72-8644-56C89CC86361}" type="presOf" srcId="{974E1577-E84A-474A-A610-B6CF8D153E2F}" destId="{DEE416BB-9760-4757-82A0-301BE0954E1C}" srcOrd="0" destOrd="0" presId="urn:microsoft.com/office/officeart/2008/layout/VerticalAccentList"/>
    <dgm:cxn modelId="{D8B9C5E9-A7EE-4A2C-A80D-2156ACC50F81}" srcId="{891DAC8D-2E2C-4002-84CC-3E402B396882}" destId="{084B4D0F-E5CD-4791-95CC-07D7363D8376}" srcOrd="1" destOrd="0" parTransId="{411BCF5D-0601-4C63-A914-5D65FC2DEAFD}" sibTransId="{772B4F40-3F63-49AF-A9C2-D6959D32EDFC}"/>
    <dgm:cxn modelId="{5A1DC0E0-BCF7-4CC7-A86D-43BE5E680D45}" type="presOf" srcId="{084B4D0F-E5CD-4791-95CC-07D7363D8376}" destId="{3C9F1754-262B-4035-A0F2-E21A529EACC6}" srcOrd="0" destOrd="0" presId="urn:microsoft.com/office/officeart/2008/layout/VerticalAccentList"/>
    <dgm:cxn modelId="{36F89EA0-ED83-4639-99E1-85103E30AE88}" type="presOf" srcId="{28521811-5A5E-4D68-B44F-81EDF1C081FB}" destId="{FC4D30D5-999F-4070-B453-B6B3F1F9AA64}" srcOrd="0" destOrd="0" presId="urn:microsoft.com/office/officeart/2008/layout/VerticalAccentList"/>
    <dgm:cxn modelId="{FD19BFC8-D2C1-4956-A844-EBBC7C071537}" srcId="{891DAC8D-2E2C-4002-84CC-3E402B396882}" destId="{1860943B-2DCB-45DB-8B60-4E3D1654A81C}" srcOrd="3" destOrd="0" parTransId="{F53AA837-E3C8-40F9-804C-A32686E1D9C3}" sibTransId="{0D15AF4A-00F5-4163-9662-70E337BB5CC6}"/>
    <dgm:cxn modelId="{14B909E7-1840-4665-A4AE-545F33801D5D}" type="presOf" srcId="{891DAC8D-2E2C-4002-84CC-3E402B396882}" destId="{2F4BB775-419F-4B6E-90E9-F31BC208B426}" srcOrd="0" destOrd="0" presId="urn:microsoft.com/office/officeart/2008/layout/VerticalAccentList"/>
    <dgm:cxn modelId="{388B70AE-E1A5-4757-8446-C94EE66A2BB1}" type="presParOf" srcId="{2F4BB775-419F-4B6E-90E9-F31BC208B426}" destId="{531D5CC8-5ECF-4072-8B0E-87AFA77F63BA}" srcOrd="0" destOrd="0" presId="urn:microsoft.com/office/officeart/2008/layout/VerticalAccentList"/>
    <dgm:cxn modelId="{1A43C250-8F54-485E-BB95-E58505CFD9A1}" type="presParOf" srcId="{531D5CC8-5ECF-4072-8B0E-87AFA77F63BA}" destId="{DEE416BB-9760-4757-82A0-301BE0954E1C}" srcOrd="0" destOrd="0" presId="urn:microsoft.com/office/officeart/2008/layout/VerticalAccentList"/>
    <dgm:cxn modelId="{369E6F0B-F2BC-4BC6-B91D-688E75371B00}" type="presParOf" srcId="{2F4BB775-419F-4B6E-90E9-F31BC208B426}" destId="{537941DD-D06C-46B6-80A8-32425B078D03}" srcOrd="1" destOrd="0" presId="urn:microsoft.com/office/officeart/2008/layout/VerticalAccentList"/>
    <dgm:cxn modelId="{1C47E0EE-2E2A-449B-8970-8B35757A7217}" type="presParOf" srcId="{537941DD-D06C-46B6-80A8-32425B078D03}" destId="{E954A026-476D-471C-867C-F75050BA9377}" srcOrd="0" destOrd="0" presId="urn:microsoft.com/office/officeart/2008/layout/VerticalAccentList"/>
    <dgm:cxn modelId="{A5014211-5886-49A9-A287-CF8CE6EC5B0E}" type="presParOf" srcId="{537941DD-D06C-46B6-80A8-32425B078D03}" destId="{7866B946-A6E1-4DA5-855F-C5F8368DDB84}" srcOrd="1" destOrd="0" presId="urn:microsoft.com/office/officeart/2008/layout/VerticalAccentList"/>
    <dgm:cxn modelId="{BABD97AC-64AB-44A4-8815-25083A082587}" type="presParOf" srcId="{537941DD-D06C-46B6-80A8-32425B078D03}" destId="{2D148BC8-3C80-40DD-B533-627777F71B6F}" srcOrd="2" destOrd="0" presId="urn:microsoft.com/office/officeart/2008/layout/VerticalAccentList"/>
    <dgm:cxn modelId="{6B401DCC-767D-4693-8B54-AE0872E9C5B6}" type="presParOf" srcId="{537941DD-D06C-46B6-80A8-32425B078D03}" destId="{31E097BE-BCF7-4B4B-B65C-2DE9BBCCAE4C}" srcOrd="3" destOrd="0" presId="urn:microsoft.com/office/officeart/2008/layout/VerticalAccentList"/>
    <dgm:cxn modelId="{D72FCA0D-4E1C-4C1F-A8C5-982BE0AF6277}" type="presParOf" srcId="{537941DD-D06C-46B6-80A8-32425B078D03}" destId="{52BCC52F-6458-4D61-B33D-97F5075DAD8B}" srcOrd="4" destOrd="0" presId="urn:microsoft.com/office/officeart/2008/layout/VerticalAccentList"/>
    <dgm:cxn modelId="{DA0C9A88-5BCD-4983-AC14-0A1ACF39B76D}" type="presParOf" srcId="{537941DD-D06C-46B6-80A8-32425B078D03}" destId="{2F466F3F-B743-4383-BB3F-0D92F5A6EC60}" srcOrd="5" destOrd="0" presId="urn:microsoft.com/office/officeart/2008/layout/VerticalAccentList"/>
    <dgm:cxn modelId="{887E91F9-4A41-42A3-83DB-DA5A810741FB}" type="presParOf" srcId="{537941DD-D06C-46B6-80A8-32425B078D03}" destId="{722E77E9-D26C-4F1A-94C6-194D9C0EBE46}" srcOrd="6" destOrd="0" presId="urn:microsoft.com/office/officeart/2008/layout/VerticalAccentList"/>
    <dgm:cxn modelId="{CF04971E-AF48-4B21-B486-49A2EA1B7D0B}" type="presParOf" srcId="{2F4BB775-419F-4B6E-90E9-F31BC208B426}" destId="{BDEB8BFA-FEF1-4B3B-A5C8-15099773B541}" srcOrd="2" destOrd="0" presId="urn:microsoft.com/office/officeart/2008/layout/VerticalAccentList"/>
    <dgm:cxn modelId="{F8531F7F-5DF8-4F45-A138-65119D150969}" type="presParOf" srcId="{2F4BB775-419F-4B6E-90E9-F31BC208B426}" destId="{F112934E-9174-4DE4-BCBC-C9E6AD62E9EE}" srcOrd="3" destOrd="0" presId="urn:microsoft.com/office/officeart/2008/layout/VerticalAccentList"/>
    <dgm:cxn modelId="{D0CA1657-9EFA-43ED-BC36-9B871E5F9091}" type="presParOf" srcId="{F112934E-9174-4DE4-BCBC-C9E6AD62E9EE}" destId="{3C9F1754-262B-4035-A0F2-E21A529EACC6}" srcOrd="0" destOrd="0" presId="urn:microsoft.com/office/officeart/2008/layout/VerticalAccentList"/>
    <dgm:cxn modelId="{274DBD55-B330-4E86-8437-3C5A8FAEC1ED}" type="presParOf" srcId="{2F4BB775-419F-4B6E-90E9-F31BC208B426}" destId="{ECDB04B3-00DA-4A80-950E-6BB532211972}" srcOrd="4" destOrd="0" presId="urn:microsoft.com/office/officeart/2008/layout/VerticalAccentList"/>
    <dgm:cxn modelId="{D35FC31C-2DBF-441B-8062-7CD1866ADFD9}" type="presParOf" srcId="{ECDB04B3-00DA-4A80-950E-6BB532211972}" destId="{DBE9EFD8-D7B9-4996-BD6D-04CCB5B060E7}" srcOrd="0" destOrd="0" presId="urn:microsoft.com/office/officeart/2008/layout/VerticalAccentList"/>
    <dgm:cxn modelId="{E4C851A5-4732-4E7A-9BFF-576A3AD3AA23}" type="presParOf" srcId="{ECDB04B3-00DA-4A80-950E-6BB532211972}" destId="{F500132C-BC3D-470F-98A3-33F47ADBB74A}" srcOrd="1" destOrd="0" presId="urn:microsoft.com/office/officeart/2008/layout/VerticalAccentList"/>
    <dgm:cxn modelId="{8AA3C5D2-B6D3-4A0E-898A-453AF0C30255}" type="presParOf" srcId="{ECDB04B3-00DA-4A80-950E-6BB532211972}" destId="{8FAACBBF-9AF3-43EF-BA73-375CF63F3B70}" srcOrd="2" destOrd="0" presId="urn:microsoft.com/office/officeart/2008/layout/VerticalAccentList"/>
    <dgm:cxn modelId="{2FF38F2D-6815-4D72-9558-9BF0CD9AC8D1}" type="presParOf" srcId="{ECDB04B3-00DA-4A80-950E-6BB532211972}" destId="{91B21CCC-B63B-464A-824D-81A75BF16BD9}" srcOrd="3" destOrd="0" presId="urn:microsoft.com/office/officeart/2008/layout/VerticalAccentList"/>
    <dgm:cxn modelId="{B99CEDED-8136-4EA0-9C0F-7B0224615D34}" type="presParOf" srcId="{ECDB04B3-00DA-4A80-950E-6BB532211972}" destId="{BBB4B30D-4D29-4714-8B75-F3C35F0E9C77}" srcOrd="4" destOrd="0" presId="urn:microsoft.com/office/officeart/2008/layout/VerticalAccentList"/>
    <dgm:cxn modelId="{E6E5E7C5-F2B8-41AD-9F61-11E4DF056BDC}" type="presParOf" srcId="{ECDB04B3-00DA-4A80-950E-6BB532211972}" destId="{DA4E210E-8A25-41BF-9287-A7AE392C85C7}" srcOrd="5" destOrd="0" presId="urn:microsoft.com/office/officeart/2008/layout/VerticalAccentList"/>
    <dgm:cxn modelId="{882AE136-C94F-4DAA-85C5-AD95AF4EEE51}" type="presParOf" srcId="{ECDB04B3-00DA-4A80-950E-6BB532211972}" destId="{84934774-91DA-4FD5-B059-DA69B96BA4A9}" srcOrd="6" destOrd="0" presId="urn:microsoft.com/office/officeart/2008/layout/VerticalAccentList"/>
    <dgm:cxn modelId="{800C2F34-AB06-437B-9929-9E364B28AFB2}" type="presParOf" srcId="{2F4BB775-419F-4B6E-90E9-F31BC208B426}" destId="{12ED7FC2-DDD1-4559-945E-C7829BBF3A93}" srcOrd="5" destOrd="0" presId="urn:microsoft.com/office/officeart/2008/layout/VerticalAccentList"/>
    <dgm:cxn modelId="{377DFDCC-CE03-4D35-859A-1E843FD98449}" type="presParOf" srcId="{2F4BB775-419F-4B6E-90E9-F31BC208B426}" destId="{52BD6D45-84DD-4932-94A2-89F256EA8FDF}" srcOrd="6" destOrd="0" presId="urn:microsoft.com/office/officeart/2008/layout/VerticalAccentList"/>
    <dgm:cxn modelId="{4983F30C-2A65-467C-8801-F965BE0574F4}" type="presParOf" srcId="{52BD6D45-84DD-4932-94A2-89F256EA8FDF}" destId="{FC4D30D5-999F-4070-B453-B6B3F1F9AA64}" srcOrd="0" destOrd="0" presId="urn:microsoft.com/office/officeart/2008/layout/VerticalAccentList"/>
    <dgm:cxn modelId="{E91E50C2-1722-43FA-A703-A51DE112B71E}" type="presParOf" srcId="{2F4BB775-419F-4B6E-90E9-F31BC208B426}" destId="{A6BB0605-34A8-497E-BD62-404902EEE928}" srcOrd="7" destOrd="0" presId="urn:microsoft.com/office/officeart/2008/layout/VerticalAccentList"/>
    <dgm:cxn modelId="{49C0AFB6-3BC4-45F4-A84A-3ED6CCF07FEC}" type="presParOf" srcId="{A6BB0605-34A8-497E-BD62-404902EEE928}" destId="{67127C66-C230-4FA8-98E2-DE0227367CA1}" srcOrd="0" destOrd="0" presId="urn:microsoft.com/office/officeart/2008/layout/VerticalAccentList"/>
    <dgm:cxn modelId="{F4B26622-42EF-41FB-BC38-6E569590652D}" type="presParOf" srcId="{A6BB0605-34A8-497E-BD62-404902EEE928}" destId="{5097F11A-BED1-49D7-B8AA-6E0ABC4CF473}" srcOrd="1" destOrd="0" presId="urn:microsoft.com/office/officeart/2008/layout/VerticalAccentList"/>
    <dgm:cxn modelId="{55FABFD5-4145-444E-A35B-F786FDB4A059}" type="presParOf" srcId="{A6BB0605-34A8-497E-BD62-404902EEE928}" destId="{979F1DD2-CE20-4880-AD4C-27B4B7623AF4}" srcOrd="2" destOrd="0" presId="urn:microsoft.com/office/officeart/2008/layout/VerticalAccentList"/>
    <dgm:cxn modelId="{2BD9274B-A24E-4432-BCAC-DCB8F3CD7CA6}" type="presParOf" srcId="{A6BB0605-34A8-497E-BD62-404902EEE928}" destId="{9FC562D6-77A5-44BD-AF68-D6654AB99D25}" srcOrd="3" destOrd="0" presId="urn:microsoft.com/office/officeart/2008/layout/VerticalAccentList"/>
    <dgm:cxn modelId="{C58A95E0-BD53-4508-9E2F-0FDA6ED4F631}" type="presParOf" srcId="{A6BB0605-34A8-497E-BD62-404902EEE928}" destId="{8C8EA036-6AFF-4AB3-9F03-C6D5FE3509F6}" srcOrd="4" destOrd="0" presId="urn:microsoft.com/office/officeart/2008/layout/VerticalAccentList"/>
    <dgm:cxn modelId="{4974D7C3-8BD9-4B70-89A0-371CAED4E3FE}" type="presParOf" srcId="{A6BB0605-34A8-497E-BD62-404902EEE928}" destId="{98BCC480-099E-42DD-B4CD-75F46D15870A}" srcOrd="5" destOrd="0" presId="urn:microsoft.com/office/officeart/2008/layout/VerticalAccentList"/>
    <dgm:cxn modelId="{8379A675-8DDD-4C25-AEA7-54D8A1722D88}" type="presParOf" srcId="{A6BB0605-34A8-497E-BD62-404902EEE928}" destId="{2E0F2955-FB77-4D35-AD3D-F1EF2E8CDD87}" srcOrd="6" destOrd="0" presId="urn:microsoft.com/office/officeart/2008/layout/VerticalAccentList"/>
    <dgm:cxn modelId="{C456EFB5-8FE7-4CED-8ED0-3DB6280F2A8F}" type="presParOf" srcId="{2F4BB775-419F-4B6E-90E9-F31BC208B426}" destId="{E5B8E30B-60D4-4587-A998-FEDE169D6A84}" srcOrd="8" destOrd="0" presId="urn:microsoft.com/office/officeart/2008/layout/VerticalAccentList"/>
    <dgm:cxn modelId="{7F382816-A96A-4BC3-AF28-C19EA9694F2E}" type="presParOf" srcId="{2F4BB775-419F-4B6E-90E9-F31BC208B426}" destId="{E51CC645-F369-4C38-A34D-5AB8FB25CD10}" srcOrd="9" destOrd="0" presId="urn:microsoft.com/office/officeart/2008/layout/VerticalAccentList"/>
    <dgm:cxn modelId="{8E3C10DB-E97C-4F4D-ADF8-1D37C56362E0}" type="presParOf" srcId="{E51CC645-F369-4C38-A34D-5AB8FB25CD10}" destId="{ECF75FDC-5270-4736-94FE-35BBA1B72922}" srcOrd="0" destOrd="0" presId="urn:microsoft.com/office/officeart/2008/layout/VerticalAccentList"/>
    <dgm:cxn modelId="{F8CFFC9C-7C9A-48F3-846A-1F903E01DACC}" type="presParOf" srcId="{2F4BB775-419F-4B6E-90E9-F31BC208B426}" destId="{B7E0785D-CAFE-47EF-B656-222761B21A7D}" srcOrd="10" destOrd="0" presId="urn:microsoft.com/office/officeart/2008/layout/VerticalAccentList"/>
    <dgm:cxn modelId="{1DB2AD71-A79D-418B-84FB-5142EEA78FB3}" type="presParOf" srcId="{B7E0785D-CAFE-47EF-B656-222761B21A7D}" destId="{4761FC7F-681B-4959-8C60-BEF5542B4078}" srcOrd="0" destOrd="0" presId="urn:microsoft.com/office/officeart/2008/layout/VerticalAccentList"/>
    <dgm:cxn modelId="{351DC7CF-87B9-4C7B-95EB-D7FDC29A58E2}" type="presParOf" srcId="{B7E0785D-CAFE-47EF-B656-222761B21A7D}" destId="{3CCD72F5-37DB-44C2-B0E9-5D61E28C10AD}" srcOrd="1" destOrd="0" presId="urn:microsoft.com/office/officeart/2008/layout/VerticalAccentList"/>
    <dgm:cxn modelId="{8E83CD45-D8AA-4E18-9B9F-2B5F80DFA864}" type="presParOf" srcId="{B7E0785D-CAFE-47EF-B656-222761B21A7D}" destId="{36F041D3-6738-4F61-9318-13B3E19EACF7}" srcOrd="2" destOrd="0" presId="urn:microsoft.com/office/officeart/2008/layout/VerticalAccentList"/>
    <dgm:cxn modelId="{B1885F5F-3261-4671-BEFB-AD6F3E6E72E7}" type="presParOf" srcId="{B7E0785D-CAFE-47EF-B656-222761B21A7D}" destId="{B055D1D3-E62F-4081-936C-32956C2B82E5}" srcOrd="3" destOrd="0" presId="urn:microsoft.com/office/officeart/2008/layout/VerticalAccentList"/>
    <dgm:cxn modelId="{9564CD57-FF24-4795-B8DC-7DB78940F5AE}" type="presParOf" srcId="{B7E0785D-CAFE-47EF-B656-222761B21A7D}" destId="{EE0499F7-4FFF-4C76-8968-B1DD90F51123}" srcOrd="4" destOrd="0" presId="urn:microsoft.com/office/officeart/2008/layout/VerticalAccentList"/>
    <dgm:cxn modelId="{FBA889DE-87FE-4666-8432-ED6ACC656E45}" type="presParOf" srcId="{B7E0785D-CAFE-47EF-B656-222761B21A7D}" destId="{3BD90BC8-CAF3-4A14-A6CB-3CE640D410CB}" srcOrd="5" destOrd="0" presId="urn:microsoft.com/office/officeart/2008/layout/VerticalAccentList"/>
    <dgm:cxn modelId="{CFFA0D6D-EA2E-4929-B11C-FE38DD345A7D}" type="presParOf" srcId="{B7E0785D-CAFE-47EF-B656-222761B21A7D}" destId="{C1FC13E6-01BC-4B84-B973-ED989AFF79EC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E3A527-B82B-4E1F-9F08-0D8B0589FE26}">
      <dsp:nvSpPr>
        <dsp:cNvPr id="0" name=""/>
        <dsp:cNvSpPr/>
      </dsp:nvSpPr>
      <dsp:spPr>
        <a:xfrm>
          <a:off x="2464777" y="1606527"/>
          <a:ext cx="1221864" cy="1221864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Goal </a:t>
          </a:r>
          <a:endParaRPr lang="en-US" sz="3000" kern="1200" dirty="0"/>
        </a:p>
      </dsp:txBody>
      <dsp:txXfrm>
        <a:off x="2643715" y="1785465"/>
        <a:ext cx="863988" cy="863988"/>
      </dsp:txXfrm>
    </dsp:sp>
    <dsp:sp modelId="{ACB7CE5F-95D1-40AE-A1BC-4E9599410DE7}">
      <dsp:nvSpPr>
        <dsp:cNvPr id="0" name=""/>
        <dsp:cNvSpPr/>
      </dsp:nvSpPr>
      <dsp:spPr>
        <a:xfrm rot="16200000">
          <a:off x="2890914" y="1403856"/>
          <a:ext cx="369589" cy="35753"/>
        </a:xfrm>
        <a:custGeom>
          <a:avLst/>
          <a:gdLst/>
          <a:ahLst/>
          <a:cxnLst/>
          <a:rect l="0" t="0" r="0" b="0"/>
          <a:pathLst>
            <a:path>
              <a:moveTo>
                <a:pt x="0" y="17876"/>
              </a:moveTo>
              <a:lnTo>
                <a:pt x="369589" y="178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66469" y="1412493"/>
        <a:ext cx="18479" cy="18479"/>
      </dsp:txXfrm>
    </dsp:sp>
    <dsp:sp modelId="{3E95AD0F-0F6E-4F71-844E-52C55A3CFB3D}">
      <dsp:nvSpPr>
        <dsp:cNvPr id="0" name=""/>
        <dsp:cNvSpPr/>
      </dsp:nvSpPr>
      <dsp:spPr>
        <a:xfrm>
          <a:off x="2464777" y="15074"/>
          <a:ext cx="1221864" cy="1221864"/>
        </a:xfrm>
        <a:prstGeom prst="ellipse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Strategy</a:t>
          </a:r>
          <a:endParaRPr lang="en-US" sz="1700" kern="1200" dirty="0"/>
        </a:p>
      </dsp:txBody>
      <dsp:txXfrm>
        <a:off x="2643715" y="194012"/>
        <a:ext cx="863988" cy="863988"/>
      </dsp:txXfrm>
    </dsp:sp>
    <dsp:sp modelId="{D068962B-AB24-4089-B9E4-E3EAD98DA512}">
      <dsp:nvSpPr>
        <dsp:cNvPr id="0" name=""/>
        <dsp:cNvSpPr/>
      </dsp:nvSpPr>
      <dsp:spPr>
        <a:xfrm rot="20520000">
          <a:off x="3647695" y="1953689"/>
          <a:ext cx="369589" cy="35753"/>
        </a:xfrm>
        <a:custGeom>
          <a:avLst/>
          <a:gdLst/>
          <a:ahLst/>
          <a:cxnLst/>
          <a:rect l="0" t="0" r="0" b="0"/>
          <a:pathLst>
            <a:path>
              <a:moveTo>
                <a:pt x="0" y="17876"/>
              </a:moveTo>
              <a:lnTo>
                <a:pt x="369589" y="178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23250" y="1962326"/>
        <a:ext cx="18479" cy="18479"/>
      </dsp:txXfrm>
    </dsp:sp>
    <dsp:sp modelId="{3A7BF42E-51B4-49CA-9003-C47262F87FFC}">
      <dsp:nvSpPr>
        <dsp:cNvPr id="0" name=""/>
        <dsp:cNvSpPr/>
      </dsp:nvSpPr>
      <dsp:spPr>
        <a:xfrm>
          <a:off x="3978339" y="1114741"/>
          <a:ext cx="1221864" cy="1221864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Systems</a:t>
          </a:r>
          <a:endParaRPr lang="en-US" sz="1700" kern="1200" dirty="0"/>
        </a:p>
      </dsp:txBody>
      <dsp:txXfrm>
        <a:off x="4157277" y="1293679"/>
        <a:ext cx="863988" cy="863988"/>
      </dsp:txXfrm>
    </dsp:sp>
    <dsp:sp modelId="{46DFD319-C166-465C-A5A7-25C7A101754A}">
      <dsp:nvSpPr>
        <dsp:cNvPr id="0" name=""/>
        <dsp:cNvSpPr/>
      </dsp:nvSpPr>
      <dsp:spPr>
        <a:xfrm rot="3240000">
          <a:off x="3358631" y="2843339"/>
          <a:ext cx="369589" cy="35753"/>
        </a:xfrm>
        <a:custGeom>
          <a:avLst/>
          <a:gdLst/>
          <a:ahLst/>
          <a:cxnLst/>
          <a:rect l="0" t="0" r="0" b="0"/>
          <a:pathLst>
            <a:path>
              <a:moveTo>
                <a:pt x="0" y="17876"/>
              </a:moveTo>
              <a:lnTo>
                <a:pt x="369589" y="178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34186" y="2851976"/>
        <a:ext cx="18479" cy="18479"/>
      </dsp:txXfrm>
    </dsp:sp>
    <dsp:sp modelId="{6B16B2E0-2F96-4BCB-A2DD-8046D3872F85}">
      <dsp:nvSpPr>
        <dsp:cNvPr id="0" name=""/>
        <dsp:cNvSpPr/>
      </dsp:nvSpPr>
      <dsp:spPr>
        <a:xfrm>
          <a:off x="3400210" y="2894040"/>
          <a:ext cx="1221864" cy="1221864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Statute</a:t>
          </a:r>
          <a:endParaRPr lang="en-US" sz="1600" u="none" kern="1200" dirty="0"/>
        </a:p>
      </dsp:txBody>
      <dsp:txXfrm>
        <a:off x="3579148" y="3072978"/>
        <a:ext cx="863988" cy="863988"/>
      </dsp:txXfrm>
    </dsp:sp>
    <dsp:sp modelId="{CEEB6E7E-2E25-4DC7-B257-19074007BA09}">
      <dsp:nvSpPr>
        <dsp:cNvPr id="0" name=""/>
        <dsp:cNvSpPr/>
      </dsp:nvSpPr>
      <dsp:spPr>
        <a:xfrm rot="7515785">
          <a:off x="2446653" y="2841466"/>
          <a:ext cx="350396" cy="35753"/>
        </a:xfrm>
        <a:custGeom>
          <a:avLst/>
          <a:gdLst/>
          <a:ahLst/>
          <a:cxnLst/>
          <a:rect l="0" t="0" r="0" b="0"/>
          <a:pathLst>
            <a:path>
              <a:moveTo>
                <a:pt x="0" y="17876"/>
              </a:moveTo>
              <a:lnTo>
                <a:pt x="350396" y="178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613091" y="2850582"/>
        <a:ext cx="17519" cy="17519"/>
      </dsp:txXfrm>
    </dsp:sp>
    <dsp:sp modelId="{EF0E7082-482C-4745-8996-086251B59655}">
      <dsp:nvSpPr>
        <dsp:cNvPr id="0" name=""/>
        <dsp:cNvSpPr/>
      </dsp:nvSpPr>
      <dsp:spPr>
        <a:xfrm>
          <a:off x="1557061" y="2890293"/>
          <a:ext cx="1221864" cy="1221864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Standards---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FAIS</a:t>
          </a:r>
          <a:endParaRPr lang="en-US" sz="1400" kern="1200" dirty="0"/>
        </a:p>
      </dsp:txBody>
      <dsp:txXfrm>
        <a:off x="1735999" y="3069231"/>
        <a:ext cx="863988" cy="863988"/>
      </dsp:txXfrm>
    </dsp:sp>
    <dsp:sp modelId="{80AAE324-6EB0-4CCA-8419-12ABCA7B5178}">
      <dsp:nvSpPr>
        <dsp:cNvPr id="0" name=""/>
        <dsp:cNvSpPr/>
      </dsp:nvSpPr>
      <dsp:spPr>
        <a:xfrm rot="11880000">
          <a:off x="2134133" y="1953689"/>
          <a:ext cx="369589" cy="35753"/>
        </a:xfrm>
        <a:custGeom>
          <a:avLst/>
          <a:gdLst/>
          <a:ahLst/>
          <a:cxnLst/>
          <a:rect l="0" t="0" r="0" b="0"/>
          <a:pathLst>
            <a:path>
              <a:moveTo>
                <a:pt x="0" y="17876"/>
              </a:moveTo>
              <a:lnTo>
                <a:pt x="369589" y="178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309688" y="1962326"/>
        <a:ext cx="18479" cy="18479"/>
      </dsp:txXfrm>
    </dsp:sp>
    <dsp:sp modelId="{C49470FB-D6BB-44EE-9BC5-6FD73B7DE407}">
      <dsp:nvSpPr>
        <dsp:cNvPr id="0" name=""/>
        <dsp:cNvSpPr/>
      </dsp:nvSpPr>
      <dsp:spPr>
        <a:xfrm>
          <a:off x="951215" y="1114741"/>
          <a:ext cx="1221864" cy="1221864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Staff &amp; Skills </a:t>
          </a:r>
          <a:endParaRPr lang="en-US" sz="1700" kern="1200" dirty="0"/>
        </a:p>
      </dsp:txBody>
      <dsp:txXfrm>
        <a:off x="1130153" y="1293679"/>
        <a:ext cx="863988" cy="8639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E416BB-9760-4757-82A0-301BE0954E1C}">
      <dsp:nvSpPr>
        <dsp:cNvPr id="0" name=""/>
        <dsp:cNvSpPr/>
      </dsp:nvSpPr>
      <dsp:spPr>
        <a:xfrm>
          <a:off x="542701" y="351"/>
          <a:ext cx="4858196" cy="441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/>
            <a:t>For tracking individual’s current activities</a:t>
          </a:r>
          <a:endParaRPr lang="en-IN" sz="2000" kern="1200" dirty="0"/>
        </a:p>
      </dsp:txBody>
      <dsp:txXfrm>
        <a:off x="542701" y="351"/>
        <a:ext cx="4858196" cy="441654"/>
      </dsp:txXfrm>
    </dsp:sp>
    <dsp:sp modelId="{E954A026-476D-471C-867C-F75050BA9377}">
      <dsp:nvSpPr>
        <dsp:cNvPr id="0" name=""/>
        <dsp:cNvSpPr/>
      </dsp:nvSpPr>
      <dsp:spPr>
        <a:xfrm>
          <a:off x="542701" y="442005"/>
          <a:ext cx="647759" cy="107959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66B946-A6E1-4DA5-855F-C5F8368DDB84}">
      <dsp:nvSpPr>
        <dsp:cNvPr id="0" name=""/>
        <dsp:cNvSpPr/>
      </dsp:nvSpPr>
      <dsp:spPr>
        <a:xfrm>
          <a:off x="1228247" y="442005"/>
          <a:ext cx="647759" cy="107959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148BC8-3C80-40DD-B533-627777F71B6F}">
      <dsp:nvSpPr>
        <dsp:cNvPr id="0" name=""/>
        <dsp:cNvSpPr/>
      </dsp:nvSpPr>
      <dsp:spPr>
        <a:xfrm>
          <a:off x="1913792" y="442005"/>
          <a:ext cx="647759" cy="107959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E097BE-BCF7-4B4B-B65C-2DE9BBCCAE4C}">
      <dsp:nvSpPr>
        <dsp:cNvPr id="0" name=""/>
        <dsp:cNvSpPr/>
      </dsp:nvSpPr>
      <dsp:spPr>
        <a:xfrm>
          <a:off x="2599338" y="442005"/>
          <a:ext cx="647759" cy="107959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BCC52F-6458-4D61-B33D-97F5075DAD8B}">
      <dsp:nvSpPr>
        <dsp:cNvPr id="0" name=""/>
        <dsp:cNvSpPr/>
      </dsp:nvSpPr>
      <dsp:spPr>
        <a:xfrm>
          <a:off x="3284883" y="442005"/>
          <a:ext cx="647759" cy="107959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466F3F-B743-4383-BB3F-0D92F5A6EC60}">
      <dsp:nvSpPr>
        <dsp:cNvPr id="0" name=""/>
        <dsp:cNvSpPr/>
      </dsp:nvSpPr>
      <dsp:spPr>
        <a:xfrm>
          <a:off x="3970429" y="442005"/>
          <a:ext cx="647759" cy="107959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2E77E9-D26C-4F1A-94C6-194D9C0EBE46}">
      <dsp:nvSpPr>
        <dsp:cNvPr id="0" name=""/>
        <dsp:cNvSpPr/>
      </dsp:nvSpPr>
      <dsp:spPr>
        <a:xfrm>
          <a:off x="4655974" y="442005"/>
          <a:ext cx="647759" cy="107959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9F1754-262B-4035-A0F2-E21A529EACC6}">
      <dsp:nvSpPr>
        <dsp:cNvPr id="0" name=""/>
        <dsp:cNvSpPr/>
      </dsp:nvSpPr>
      <dsp:spPr>
        <a:xfrm>
          <a:off x="542701" y="592213"/>
          <a:ext cx="4858196" cy="441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/>
            <a:t>For finding undisclosed related parties</a:t>
          </a:r>
          <a:endParaRPr lang="en-IN" sz="2000" kern="1200" dirty="0"/>
        </a:p>
      </dsp:txBody>
      <dsp:txXfrm>
        <a:off x="542701" y="592213"/>
        <a:ext cx="4858196" cy="441654"/>
      </dsp:txXfrm>
    </dsp:sp>
    <dsp:sp modelId="{DBE9EFD8-D7B9-4996-BD6D-04CCB5B060E7}">
      <dsp:nvSpPr>
        <dsp:cNvPr id="0" name=""/>
        <dsp:cNvSpPr/>
      </dsp:nvSpPr>
      <dsp:spPr>
        <a:xfrm>
          <a:off x="542701" y="1033867"/>
          <a:ext cx="647759" cy="107959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00132C-BC3D-470F-98A3-33F47ADBB74A}">
      <dsp:nvSpPr>
        <dsp:cNvPr id="0" name=""/>
        <dsp:cNvSpPr/>
      </dsp:nvSpPr>
      <dsp:spPr>
        <a:xfrm>
          <a:off x="1228247" y="1033867"/>
          <a:ext cx="647759" cy="107959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AACBBF-9AF3-43EF-BA73-375CF63F3B70}">
      <dsp:nvSpPr>
        <dsp:cNvPr id="0" name=""/>
        <dsp:cNvSpPr/>
      </dsp:nvSpPr>
      <dsp:spPr>
        <a:xfrm>
          <a:off x="1913792" y="1033867"/>
          <a:ext cx="647759" cy="107959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B21CCC-B63B-464A-824D-81A75BF16BD9}">
      <dsp:nvSpPr>
        <dsp:cNvPr id="0" name=""/>
        <dsp:cNvSpPr/>
      </dsp:nvSpPr>
      <dsp:spPr>
        <a:xfrm>
          <a:off x="2599338" y="1033867"/>
          <a:ext cx="647759" cy="107959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B4B30D-4D29-4714-8B75-F3C35F0E9C77}">
      <dsp:nvSpPr>
        <dsp:cNvPr id="0" name=""/>
        <dsp:cNvSpPr/>
      </dsp:nvSpPr>
      <dsp:spPr>
        <a:xfrm>
          <a:off x="3284883" y="1033867"/>
          <a:ext cx="647759" cy="107959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4E210E-8A25-41BF-9287-A7AE392C85C7}">
      <dsp:nvSpPr>
        <dsp:cNvPr id="0" name=""/>
        <dsp:cNvSpPr/>
      </dsp:nvSpPr>
      <dsp:spPr>
        <a:xfrm>
          <a:off x="3970429" y="1033867"/>
          <a:ext cx="647759" cy="107959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934774-91DA-4FD5-B059-DA69B96BA4A9}">
      <dsp:nvSpPr>
        <dsp:cNvPr id="0" name=""/>
        <dsp:cNvSpPr/>
      </dsp:nvSpPr>
      <dsp:spPr>
        <a:xfrm>
          <a:off x="4655974" y="1033867"/>
          <a:ext cx="647759" cy="107959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4D30D5-999F-4070-B453-B6B3F1F9AA64}">
      <dsp:nvSpPr>
        <dsp:cNvPr id="0" name=""/>
        <dsp:cNvSpPr/>
      </dsp:nvSpPr>
      <dsp:spPr>
        <a:xfrm>
          <a:off x="542701" y="1184075"/>
          <a:ext cx="4858196" cy="441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smtClean="0"/>
            <a:t>For finding undisclosed major events</a:t>
          </a:r>
          <a:endParaRPr lang="en-IN" sz="2000" kern="1200" dirty="0" smtClean="0"/>
        </a:p>
      </dsp:txBody>
      <dsp:txXfrm>
        <a:off x="542701" y="1184075"/>
        <a:ext cx="4858196" cy="441654"/>
      </dsp:txXfrm>
    </dsp:sp>
    <dsp:sp modelId="{67127C66-C230-4FA8-98E2-DE0227367CA1}">
      <dsp:nvSpPr>
        <dsp:cNvPr id="0" name=""/>
        <dsp:cNvSpPr/>
      </dsp:nvSpPr>
      <dsp:spPr>
        <a:xfrm>
          <a:off x="542701" y="1625729"/>
          <a:ext cx="647759" cy="107959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97F11A-BED1-49D7-B8AA-6E0ABC4CF473}">
      <dsp:nvSpPr>
        <dsp:cNvPr id="0" name=""/>
        <dsp:cNvSpPr/>
      </dsp:nvSpPr>
      <dsp:spPr>
        <a:xfrm>
          <a:off x="1228247" y="1625729"/>
          <a:ext cx="647759" cy="107959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9F1DD2-CE20-4880-AD4C-27B4B7623AF4}">
      <dsp:nvSpPr>
        <dsp:cNvPr id="0" name=""/>
        <dsp:cNvSpPr/>
      </dsp:nvSpPr>
      <dsp:spPr>
        <a:xfrm>
          <a:off x="1913792" y="1625729"/>
          <a:ext cx="647759" cy="107959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C562D6-77A5-44BD-AF68-D6654AB99D25}">
      <dsp:nvSpPr>
        <dsp:cNvPr id="0" name=""/>
        <dsp:cNvSpPr/>
      </dsp:nvSpPr>
      <dsp:spPr>
        <a:xfrm>
          <a:off x="2599338" y="1625729"/>
          <a:ext cx="647759" cy="107959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8EA036-6AFF-4AB3-9F03-C6D5FE3509F6}">
      <dsp:nvSpPr>
        <dsp:cNvPr id="0" name=""/>
        <dsp:cNvSpPr/>
      </dsp:nvSpPr>
      <dsp:spPr>
        <a:xfrm>
          <a:off x="3284883" y="1625729"/>
          <a:ext cx="647759" cy="107959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BCC480-099E-42DD-B4CD-75F46D15870A}">
      <dsp:nvSpPr>
        <dsp:cNvPr id="0" name=""/>
        <dsp:cNvSpPr/>
      </dsp:nvSpPr>
      <dsp:spPr>
        <a:xfrm>
          <a:off x="3970429" y="1625729"/>
          <a:ext cx="647759" cy="107959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0F2955-FB77-4D35-AD3D-F1EF2E8CDD87}">
      <dsp:nvSpPr>
        <dsp:cNvPr id="0" name=""/>
        <dsp:cNvSpPr/>
      </dsp:nvSpPr>
      <dsp:spPr>
        <a:xfrm>
          <a:off x="4655974" y="1625729"/>
          <a:ext cx="647759" cy="107959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F75FDC-5270-4736-94FE-35BBA1B72922}">
      <dsp:nvSpPr>
        <dsp:cNvPr id="0" name=""/>
        <dsp:cNvSpPr/>
      </dsp:nvSpPr>
      <dsp:spPr>
        <a:xfrm>
          <a:off x="542701" y="1775937"/>
          <a:ext cx="4858196" cy="441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/>
            <a:t>Analysing trends, lifestyles </a:t>
          </a:r>
          <a:endParaRPr lang="en-IN" sz="2000" kern="1200" dirty="0"/>
        </a:p>
      </dsp:txBody>
      <dsp:txXfrm>
        <a:off x="542701" y="1775937"/>
        <a:ext cx="4858196" cy="441654"/>
      </dsp:txXfrm>
    </dsp:sp>
    <dsp:sp modelId="{4761FC7F-681B-4959-8C60-BEF5542B4078}">
      <dsp:nvSpPr>
        <dsp:cNvPr id="0" name=""/>
        <dsp:cNvSpPr/>
      </dsp:nvSpPr>
      <dsp:spPr>
        <a:xfrm>
          <a:off x="542701" y="2217591"/>
          <a:ext cx="647759" cy="107959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CD72F5-37DB-44C2-B0E9-5D61E28C10AD}">
      <dsp:nvSpPr>
        <dsp:cNvPr id="0" name=""/>
        <dsp:cNvSpPr/>
      </dsp:nvSpPr>
      <dsp:spPr>
        <a:xfrm>
          <a:off x="1228247" y="2217591"/>
          <a:ext cx="647759" cy="107959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F041D3-6738-4F61-9318-13B3E19EACF7}">
      <dsp:nvSpPr>
        <dsp:cNvPr id="0" name=""/>
        <dsp:cNvSpPr/>
      </dsp:nvSpPr>
      <dsp:spPr>
        <a:xfrm>
          <a:off x="1913792" y="2217591"/>
          <a:ext cx="647759" cy="107959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55D1D3-E62F-4081-936C-32956C2B82E5}">
      <dsp:nvSpPr>
        <dsp:cNvPr id="0" name=""/>
        <dsp:cNvSpPr/>
      </dsp:nvSpPr>
      <dsp:spPr>
        <a:xfrm>
          <a:off x="2599338" y="2217591"/>
          <a:ext cx="647759" cy="107959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0499F7-4FFF-4C76-8968-B1DD90F51123}">
      <dsp:nvSpPr>
        <dsp:cNvPr id="0" name=""/>
        <dsp:cNvSpPr/>
      </dsp:nvSpPr>
      <dsp:spPr>
        <a:xfrm>
          <a:off x="3284883" y="2217591"/>
          <a:ext cx="647759" cy="107959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D90BC8-CAF3-4A14-A6CB-3CE640D410CB}">
      <dsp:nvSpPr>
        <dsp:cNvPr id="0" name=""/>
        <dsp:cNvSpPr/>
      </dsp:nvSpPr>
      <dsp:spPr>
        <a:xfrm>
          <a:off x="3970429" y="2217591"/>
          <a:ext cx="647759" cy="107959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FC13E6-01BC-4B84-B973-ED989AFF79EC}">
      <dsp:nvSpPr>
        <dsp:cNvPr id="0" name=""/>
        <dsp:cNvSpPr/>
      </dsp:nvSpPr>
      <dsp:spPr>
        <a:xfrm>
          <a:off x="4655974" y="2217591"/>
          <a:ext cx="647759" cy="107959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301B9-F796-46F3-A037-F0862E90589D}" type="datetimeFigureOut">
              <a:rPr lang="en-IN" smtClean="0"/>
              <a:t>28-05-2021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F6FD6-728A-455B-A355-5B78FD8846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8127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23922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4348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40422e07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40422e07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995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58d3b44f08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58d3b44f08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9295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58d3b44f08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58d3b44f08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8041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30949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99908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58d3b44f08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58d3b44f08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5835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58d3b44f08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58d3b44f08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2595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58d3b44f08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58d3b44f08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8848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135981" y="1393699"/>
            <a:ext cx="68868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670681" y="2933522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CUSTOM_1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2">
  <p:cSld name="CUSTOM_2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ctrTitle"/>
          </p:nvPr>
        </p:nvSpPr>
        <p:spPr>
          <a:xfrm flipH="1">
            <a:off x="2747779" y="2635675"/>
            <a:ext cx="5195700" cy="19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964179" y="2323850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3" name="Google Shape;43;p7"/>
          <p:cNvSpPr txBox="1">
            <a:spLocks noGrp="1"/>
          </p:cNvSpPr>
          <p:nvPr>
            <p:ph type="subTitle" idx="1"/>
          </p:nvPr>
        </p:nvSpPr>
        <p:spPr>
          <a:xfrm>
            <a:off x="3718579" y="4030481"/>
            <a:ext cx="4224900" cy="5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3385875" y="2098650"/>
            <a:ext cx="23724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ctrTitle" idx="2"/>
          </p:nvPr>
        </p:nvSpPr>
        <p:spPr>
          <a:xfrm>
            <a:off x="390296" y="201653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690446" y="656478"/>
            <a:ext cx="1674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3" hasCustomPrompt="1"/>
          </p:nvPr>
        </p:nvSpPr>
        <p:spPr>
          <a:xfrm>
            <a:off x="2118448" y="544448"/>
            <a:ext cx="1107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4" hasCustomPrompt="1"/>
          </p:nvPr>
        </p:nvSpPr>
        <p:spPr>
          <a:xfrm>
            <a:off x="2105406" y="1515808"/>
            <a:ext cx="1107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5" hasCustomPrompt="1"/>
          </p:nvPr>
        </p:nvSpPr>
        <p:spPr>
          <a:xfrm>
            <a:off x="2105406" y="2487168"/>
            <a:ext cx="1107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6" hasCustomPrompt="1"/>
          </p:nvPr>
        </p:nvSpPr>
        <p:spPr>
          <a:xfrm>
            <a:off x="5922008" y="2092638"/>
            <a:ext cx="1072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7" hasCustomPrompt="1"/>
          </p:nvPr>
        </p:nvSpPr>
        <p:spPr>
          <a:xfrm>
            <a:off x="5922008" y="3112336"/>
            <a:ext cx="1072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8" hasCustomPrompt="1"/>
          </p:nvPr>
        </p:nvSpPr>
        <p:spPr>
          <a:xfrm>
            <a:off x="5922008" y="4132033"/>
            <a:ext cx="1072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9"/>
          </p:nvPr>
        </p:nvSpPr>
        <p:spPr>
          <a:xfrm>
            <a:off x="390296" y="1167854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3"/>
          </p:nvPr>
        </p:nvSpPr>
        <p:spPr>
          <a:xfrm>
            <a:off x="690446" y="1622677"/>
            <a:ext cx="1674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ctrTitle" idx="14"/>
          </p:nvPr>
        </p:nvSpPr>
        <p:spPr>
          <a:xfrm>
            <a:off x="390296" y="2141336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5"/>
          </p:nvPr>
        </p:nvSpPr>
        <p:spPr>
          <a:xfrm>
            <a:off x="690446" y="2596156"/>
            <a:ext cx="1674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 idx="16"/>
          </p:nvPr>
        </p:nvSpPr>
        <p:spPr>
          <a:xfrm>
            <a:off x="6811558" y="1775180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7"/>
          </p:nvPr>
        </p:nvSpPr>
        <p:spPr>
          <a:xfrm>
            <a:off x="6811558" y="2230005"/>
            <a:ext cx="1674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ctrTitle" idx="18"/>
          </p:nvPr>
        </p:nvSpPr>
        <p:spPr>
          <a:xfrm>
            <a:off x="6811558" y="2799095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9"/>
          </p:nvPr>
        </p:nvSpPr>
        <p:spPr>
          <a:xfrm>
            <a:off x="6811558" y="3253917"/>
            <a:ext cx="1674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ctrTitle" idx="20"/>
          </p:nvPr>
        </p:nvSpPr>
        <p:spPr>
          <a:xfrm>
            <a:off x="6811558" y="3811353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ubTitle" idx="21"/>
          </p:nvPr>
        </p:nvSpPr>
        <p:spPr>
          <a:xfrm>
            <a:off x="6811558" y="4266173"/>
            <a:ext cx="1674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7448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sz="2800" b="1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77" r:id="rId4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8"/>
          <p:cNvSpPr txBox="1">
            <a:spLocks noGrp="1"/>
          </p:cNvSpPr>
          <p:nvPr>
            <p:ph type="subTitle" idx="1"/>
          </p:nvPr>
        </p:nvSpPr>
        <p:spPr>
          <a:xfrm>
            <a:off x="4572000" y="3522906"/>
            <a:ext cx="4367108" cy="52504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1" dirty="0" smtClean="0"/>
              <a:t>-    By CA Hardik Chokshi  </a:t>
            </a:r>
          </a:p>
        </p:txBody>
      </p:sp>
      <p:sp>
        <p:nvSpPr>
          <p:cNvPr id="137" name="Google Shape;137;p28"/>
          <p:cNvSpPr txBox="1">
            <a:spLocks noGrp="1"/>
          </p:cNvSpPr>
          <p:nvPr>
            <p:ph type="ctrTitle"/>
          </p:nvPr>
        </p:nvSpPr>
        <p:spPr>
          <a:xfrm>
            <a:off x="0" y="892629"/>
            <a:ext cx="9144000" cy="24366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IN" sz="2800" dirty="0" smtClean="0">
                <a:solidFill>
                  <a:srgbClr val="434343"/>
                </a:solidFill>
              </a:rPr>
              <a:t/>
            </a:r>
            <a:br>
              <a:rPr lang="en-IN" sz="2800" dirty="0" smtClean="0">
                <a:solidFill>
                  <a:srgbClr val="434343"/>
                </a:solidFill>
              </a:rPr>
            </a:br>
            <a:r>
              <a:rPr lang="en-IN" sz="2800" dirty="0">
                <a:solidFill>
                  <a:srgbClr val="434343"/>
                </a:solidFill>
              </a:rPr>
              <a:t/>
            </a:r>
            <a:br>
              <a:rPr lang="en-IN" sz="2800" dirty="0">
                <a:solidFill>
                  <a:srgbClr val="434343"/>
                </a:solidFill>
              </a:rPr>
            </a:br>
            <a:r>
              <a:rPr lang="en-IN" sz="2800" dirty="0" smtClean="0">
                <a:solidFill>
                  <a:srgbClr val="434343"/>
                </a:solidFill>
              </a:rPr>
              <a:t/>
            </a:r>
            <a:br>
              <a:rPr lang="en-IN" sz="2800" dirty="0" smtClean="0">
                <a:solidFill>
                  <a:srgbClr val="434343"/>
                </a:solidFill>
              </a:rPr>
            </a:br>
            <a:r>
              <a:rPr lang="en-IN" sz="2800" dirty="0" smtClean="0">
                <a:solidFill>
                  <a:srgbClr val="434343"/>
                </a:solidFill>
              </a:rPr>
              <a:t>Setting up an Investigation practice</a:t>
            </a:r>
            <a:br>
              <a:rPr lang="en-IN" sz="2800" dirty="0" smtClean="0">
                <a:solidFill>
                  <a:srgbClr val="434343"/>
                </a:solidFill>
              </a:rPr>
            </a:br>
            <a:r>
              <a:rPr lang="en-IN" sz="2800" dirty="0" smtClean="0">
                <a:solidFill>
                  <a:srgbClr val="434343"/>
                </a:solidFill>
              </a:rPr>
              <a:t> by Small &amp; Medium Practitioners</a:t>
            </a:r>
            <a:br>
              <a:rPr lang="en-IN" sz="2800" dirty="0" smtClean="0">
                <a:solidFill>
                  <a:srgbClr val="434343"/>
                </a:solidFill>
              </a:rPr>
            </a:br>
            <a:r>
              <a:rPr lang="en-IN" sz="2800" dirty="0">
                <a:solidFill>
                  <a:schemeClr val="tx1"/>
                </a:solidFill>
              </a:rPr>
              <a:t/>
            </a:r>
            <a:br>
              <a:rPr lang="en-IN" sz="2800" dirty="0">
                <a:solidFill>
                  <a:schemeClr val="tx1"/>
                </a:solidFill>
              </a:rPr>
            </a:br>
            <a:r>
              <a:rPr lang="en-US" sz="2800" b="0" dirty="0">
                <a:solidFill>
                  <a:srgbClr val="C00000"/>
                </a:solidFill>
              </a:rPr>
              <a:t>Organized by: </a:t>
            </a:r>
            <a:r>
              <a:rPr lang="en-US" sz="2800" b="0" dirty="0" smtClean="0">
                <a:solidFill>
                  <a:srgbClr val="C00000"/>
                </a:solidFill>
              </a:rPr>
              <a:t/>
            </a:r>
            <a:br>
              <a:rPr lang="en-US" sz="2800" b="0" dirty="0" smtClean="0">
                <a:solidFill>
                  <a:srgbClr val="C00000"/>
                </a:solidFill>
              </a:rPr>
            </a:br>
            <a:r>
              <a:rPr lang="en-US" sz="2800" b="0" dirty="0" smtClean="0">
                <a:solidFill>
                  <a:srgbClr val="C00000"/>
                </a:solidFill>
              </a:rPr>
              <a:t>The Western India Regional Council of India </a:t>
            </a:r>
            <a:r>
              <a:rPr lang="en-US" sz="2800" b="0" dirty="0">
                <a:solidFill>
                  <a:srgbClr val="C00000"/>
                </a:solidFill>
              </a:rPr>
              <a:t>of </a:t>
            </a:r>
            <a:r>
              <a:rPr lang="en-US" sz="2800" b="0" dirty="0" smtClean="0">
                <a:solidFill>
                  <a:srgbClr val="C00000"/>
                </a:solidFill>
              </a:rPr>
              <a:t>ICAI of The Institute of Chartered Accountants of India </a:t>
            </a:r>
            <a:r>
              <a:rPr lang="en-US" sz="2800" b="0" dirty="0">
                <a:solidFill>
                  <a:srgbClr val="C00000"/>
                </a:solidFill>
              </a:rPr>
              <a:t/>
            </a:r>
            <a:br>
              <a:rPr lang="en-US" sz="2800" b="0" dirty="0">
                <a:solidFill>
                  <a:srgbClr val="C00000"/>
                </a:solidFill>
              </a:rPr>
            </a:br>
            <a:endParaRPr sz="2800" dirty="0">
              <a:solidFill>
                <a:srgbClr val="C00000"/>
              </a:solidFill>
            </a:endParaRPr>
          </a:p>
        </p:txBody>
      </p:sp>
      <p:cxnSp>
        <p:nvCxnSpPr>
          <p:cNvPr id="138" name="Google Shape;138;p28"/>
          <p:cNvCxnSpPr/>
          <p:nvPr/>
        </p:nvCxnSpPr>
        <p:spPr>
          <a:xfrm>
            <a:off x="6986018" y="3173370"/>
            <a:ext cx="2086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AutoShape 2" descr="Image result for Edelweiss Mutual Fund"/>
          <p:cNvSpPr>
            <a:spLocks noChangeAspect="1" noChangeArrowheads="1"/>
          </p:cNvSpPr>
          <p:nvPr/>
        </p:nvSpPr>
        <p:spPr bwMode="auto">
          <a:xfrm>
            <a:off x="465222" y="-396422"/>
            <a:ext cx="1349873" cy="134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8635"/>
            <a:ext cx="9144000" cy="546182"/>
          </a:xfrm>
        </p:spPr>
        <p:txBody>
          <a:bodyPr/>
          <a:lstStyle/>
          <a:p>
            <a:r>
              <a:rPr lang="en-IN" sz="2000" u="sng" dirty="0" smtClean="0"/>
              <a:t>USING SOCIAL MEDIA  - PREDICTIVE ANALSYIS</a:t>
            </a:r>
            <a:endParaRPr lang="en-IN" sz="2000" u="sng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078691"/>
            <a:ext cx="9144000" cy="546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1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 lang="en-IN" sz="4500" dirty="0" smtClean="0"/>
          </a:p>
          <a:p>
            <a:endParaRPr lang="en-IN" sz="4500" dirty="0"/>
          </a:p>
          <a:p>
            <a:endParaRPr lang="en-IN" sz="4500" dirty="0" smtClean="0"/>
          </a:p>
          <a:p>
            <a:endParaRPr lang="en-IN" sz="4500" dirty="0"/>
          </a:p>
        </p:txBody>
      </p:sp>
      <p:pic>
        <p:nvPicPr>
          <p:cNvPr id="7" name="Picture 14" descr="Outsource Social Media - Social Media Icons In One Line Clipart (950x371), Png 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917" y="857250"/>
            <a:ext cx="4279127" cy="164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31225025"/>
              </p:ext>
            </p:extLst>
          </p:nvPr>
        </p:nvGraphicFramePr>
        <p:xfrm>
          <a:off x="1714500" y="2506447"/>
          <a:ext cx="5943600" cy="2325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1503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8635"/>
            <a:ext cx="9144000" cy="546182"/>
          </a:xfrm>
        </p:spPr>
        <p:txBody>
          <a:bodyPr/>
          <a:lstStyle/>
          <a:p>
            <a:r>
              <a:rPr lang="en-IN" sz="2000" dirty="0" smtClean="0"/>
              <a:t>IT Tools –example</a:t>
            </a:r>
            <a:endParaRPr lang="en-IN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078691"/>
            <a:ext cx="9144000" cy="546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1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 lang="en-IN" sz="4500" dirty="0" smtClean="0"/>
          </a:p>
          <a:p>
            <a:endParaRPr lang="en-IN" sz="4500" dirty="0"/>
          </a:p>
          <a:p>
            <a:endParaRPr lang="en-IN" sz="4500" dirty="0" smtClean="0"/>
          </a:p>
          <a:p>
            <a:endParaRPr lang="en-IN" sz="45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8B04478-315C-40C2-84D0-8BAA71C26BCE}"/>
              </a:ext>
            </a:extLst>
          </p:cNvPr>
          <p:cNvGrpSpPr/>
          <p:nvPr/>
        </p:nvGrpSpPr>
        <p:grpSpPr>
          <a:xfrm>
            <a:off x="1341892" y="1351782"/>
            <a:ext cx="5965564" cy="2469998"/>
            <a:chOff x="7753852" y="4143882"/>
            <a:chExt cx="3485803" cy="100322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6225E2D-2E0A-40CF-9E36-A538EB4E50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57609" y="4143882"/>
              <a:ext cx="1414257" cy="24978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EF925FE-7A44-47AF-B5DE-9C3E9E9EB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67186" y="4170705"/>
              <a:ext cx="725487" cy="21976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60F1934-97A7-4DFA-8861-715D168419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3852" y="4474821"/>
              <a:ext cx="626241" cy="27258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FA03E67-9964-438C-9FAA-750D8BFFCE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12390" y="4194145"/>
              <a:ext cx="1024748" cy="22315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1AF9DE7-7F55-4EB8-B6D2-200C74D74FF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09127" y="4952968"/>
              <a:ext cx="727303" cy="19414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355DFAB-09DF-4FFB-8FA9-DE581A368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33618" y="4878605"/>
              <a:ext cx="1088180" cy="13969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6124EB1-9AA5-4510-832F-6C9E0A0F1C3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13304" y="4765569"/>
              <a:ext cx="526351" cy="26623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F342B38-9E1D-438B-88E6-62EDC92F58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89677" y="4856693"/>
              <a:ext cx="639649" cy="25995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75AFEE1-B8F4-4AAB-B082-709AE1AA4B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47291" y="4478177"/>
              <a:ext cx="1149015" cy="15516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9455CB7-F0BE-4CAC-89BF-412BB95312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56295" y="4701276"/>
              <a:ext cx="944129" cy="193597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6E61343-7E7F-4E6C-B40C-E1336B00C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13139" y="4427315"/>
              <a:ext cx="784849" cy="32823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DC2198E-C067-4E06-9B71-98EC7A9A8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16788" y="4456494"/>
              <a:ext cx="556154" cy="269876"/>
            </a:xfrm>
            <a:prstGeom prst="rect">
              <a:avLst/>
            </a:prstGeom>
          </p:spPr>
        </p:pic>
      </p:grpSp>
      <p:pic>
        <p:nvPicPr>
          <p:cNvPr id="1030" name="Picture 6" descr="IDEA - Data Analysis Software | ProjectPro, Inc.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740" y="3503732"/>
            <a:ext cx="1271211" cy="38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Acuity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211" y="2820153"/>
            <a:ext cx="1390962" cy="38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454378" y="791998"/>
            <a:ext cx="8533327" cy="324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1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algn="l"/>
            <a:r>
              <a:rPr lang="en-IN" sz="1100" b="0" dirty="0" smtClean="0"/>
              <a:t>Illustrated examples for general information:-  </a:t>
            </a:r>
            <a:endParaRPr lang="en-IN" sz="1100" b="0" dirty="0"/>
          </a:p>
        </p:txBody>
      </p:sp>
    </p:spTree>
    <p:extLst>
      <p:ext uri="{BB962C8B-B14F-4D97-AF65-F5344CB8AC3E}">
        <p14:creationId xmlns:p14="http://schemas.microsoft.com/office/powerpoint/2010/main" val="344413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8059"/>
            <a:ext cx="9144000" cy="820973"/>
          </a:xfrm>
        </p:spPr>
        <p:txBody>
          <a:bodyPr/>
          <a:lstStyle/>
          <a:p>
            <a:r>
              <a:rPr lang="en-US" dirty="0" smtClean="0"/>
              <a:t>Open source of data base</a:t>
            </a:r>
            <a:endParaRPr lang="en-IN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4344" y="1173557"/>
            <a:ext cx="8062685" cy="3463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1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400" b="0" dirty="0"/>
          </a:p>
          <a:p>
            <a:pPr algn="l"/>
            <a:endParaRPr lang="en-US" sz="1400" b="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400" b="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400" b="0" dirty="0"/>
          </a:p>
          <a:p>
            <a:pPr algn="l"/>
            <a:endParaRPr lang="en-IN" sz="1400" b="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523222"/>
              </p:ext>
            </p:extLst>
          </p:nvPr>
        </p:nvGraphicFramePr>
        <p:xfrm>
          <a:off x="1394360" y="1015510"/>
          <a:ext cx="6355279" cy="1889760"/>
        </p:xfrm>
        <a:graphic>
          <a:graphicData uri="http://schemas.openxmlformats.org/drawingml/2006/table">
            <a:tbl>
              <a:tblPr firstRow="1" bandRow="1">
                <a:tableStyleId>{CD1699AA-9ACA-4224-A65D-1C653EBFDF39}</a:tableStyleId>
              </a:tblPr>
              <a:tblGrid>
                <a:gridCol w="1909679">
                  <a:extLst>
                    <a:ext uri="{9D8B030D-6E8A-4147-A177-3AD203B41FA5}">
                      <a16:colId xmlns:a16="http://schemas.microsoft.com/office/drawing/2014/main" val="732014446"/>
                    </a:ext>
                  </a:extLst>
                </a:gridCol>
                <a:gridCol w="1267960">
                  <a:extLst>
                    <a:ext uri="{9D8B030D-6E8A-4147-A177-3AD203B41FA5}">
                      <a16:colId xmlns:a16="http://schemas.microsoft.com/office/drawing/2014/main" val="1838754657"/>
                    </a:ext>
                  </a:extLst>
                </a:gridCol>
                <a:gridCol w="1588820">
                  <a:extLst>
                    <a:ext uri="{9D8B030D-6E8A-4147-A177-3AD203B41FA5}">
                      <a16:colId xmlns:a16="http://schemas.microsoft.com/office/drawing/2014/main" val="1640070642"/>
                    </a:ext>
                  </a:extLst>
                </a:gridCol>
                <a:gridCol w="1588820">
                  <a:extLst>
                    <a:ext uri="{9D8B030D-6E8A-4147-A177-3AD203B41FA5}">
                      <a16:colId xmlns:a16="http://schemas.microsoft.com/office/drawing/2014/main" val="38517139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Litigation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Credit &amp; Compliance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Media &amp; Internet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Regulatory</a:t>
                      </a:r>
                      <a:r>
                        <a:rPr lang="en-US" baseline="0" dirty="0" smtClean="0"/>
                        <a:t> database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653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Hon’ Supreme</a:t>
                      </a:r>
                      <a:r>
                        <a:rPr lang="en-US" baseline="0" dirty="0" smtClean="0"/>
                        <a:t>  Court of India, Hon’ High court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India Kanoon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E-</a:t>
                      </a:r>
                      <a:r>
                        <a:rPr lang="en-US" baseline="0" dirty="0" err="1" smtClean="0"/>
                        <a:t>jurix</a:t>
                      </a:r>
                      <a:endParaRPr lang="en-US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Credit Rating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CIBIL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NSE</a:t>
                      </a:r>
                      <a:endParaRPr lang="en-US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Google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One</a:t>
                      </a:r>
                      <a:r>
                        <a:rPr lang="en-US" baseline="0" dirty="0" smtClean="0"/>
                        <a:t> source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MCA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 smtClean="0"/>
                        <a:t>Zauba</a:t>
                      </a: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Bloomberg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SEBI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Investor forums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CBI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3502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980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4"/>
          <p:cNvSpPr txBox="1">
            <a:spLocks noGrp="1"/>
          </p:cNvSpPr>
          <p:nvPr>
            <p:ph type="ctrTitle"/>
          </p:nvPr>
        </p:nvSpPr>
        <p:spPr>
          <a:xfrm flipH="1">
            <a:off x="2419815" y="2635675"/>
            <a:ext cx="5523664" cy="19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 smtClean="0"/>
              <a:t>CONTROLLING STAFF PRODUCTIVITY</a:t>
            </a:r>
            <a:endParaRPr sz="2500" dirty="0"/>
          </a:p>
        </p:txBody>
      </p:sp>
      <p:sp>
        <p:nvSpPr>
          <p:cNvPr id="216" name="Google Shape;216;p34"/>
          <p:cNvSpPr txBox="1">
            <a:spLocks noGrp="1"/>
          </p:cNvSpPr>
          <p:nvPr>
            <p:ph type="title" idx="2"/>
          </p:nvPr>
        </p:nvSpPr>
        <p:spPr>
          <a:xfrm flipH="1">
            <a:off x="4964179" y="2323850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275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8635"/>
            <a:ext cx="9144000" cy="546182"/>
          </a:xfrm>
        </p:spPr>
        <p:txBody>
          <a:bodyPr/>
          <a:lstStyle/>
          <a:p>
            <a:r>
              <a:rPr lang="en-IN" sz="2800" dirty="0" smtClean="0"/>
              <a:t>Staff Productivity, Networking</a:t>
            </a:r>
            <a:endParaRPr lang="en-IN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078691"/>
            <a:ext cx="9144000" cy="546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1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 lang="en-IN" sz="4500" dirty="0" smtClean="0"/>
          </a:p>
          <a:p>
            <a:endParaRPr lang="en-IN" sz="4500" dirty="0"/>
          </a:p>
          <a:p>
            <a:endParaRPr lang="en-IN" sz="4500" dirty="0" smtClean="0"/>
          </a:p>
          <a:p>
            <a:endParaRPr lang="en-IN" sz="45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8514" y="1078691"/>
            <a:ext cx="8672286" cy="3892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1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algn="l"/>
            <a:endParaRPr lang="en-IN" sz="2000" b="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2000" b="0" dirty="0" smtClean="0"/>
              <a:t>Evaluation Remote working</a:t>
            </a:r>
            <a:endParaRPr lang="en-IN" sz="2000" b="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IN" sz="2000" b="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2000" b="0" dirty="0" smtClean="0"/>
              <a:t>Networking with CA Firms in various cities for leveraging strengths</a:t>
            </a:r>
            <a:endParaRPr lang="en-IN" sz="2000" b="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IN" sz="2000" b="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2000" b="0" dirty="0" smtClean="0"/>
              <a:t>Tracking of productivity  - IT </a:t>
            </a:r>
            <a:r>
              <a:rPr lang="en-IN" sz="2000" b="0" dirty="0"/>
              <a:t>tools for task management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IN" sz="2000" b="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2000" b="0" dirty="0" smtClean="0"/>
              <a:t>Promoting </a:t>
            </a:r>
            <a:r>
              <a:rPr lang="en-IN" sz="2000" b="0" dirty="0"/>
              <a:t>a culture of </a:t>
            </a:r>
            <a:r>
              <a:rPr lang="en-IN" sz="2000" b="0" dirty="0" smtClean="0"/>
              <a:t>entrepreneurship</a:t>
            </a:r>
            <a:endParaRPr lang="en-IN" sz="2000" b="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IN" sz="2000" b="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IN" sz="2000" b="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IN" sz="2000" b="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IN" sz="2000" b="0" dirty="0"/>
          </a:p>
          <a:p>
            <a:pPr algn="l"/>
            <a:endParaRPr lang="en-IN" sz="2000" b="0" dirty="0"/>
          </a:p>
          <a:p>
            <a:pPr marL="338138" lvl="3"/>
            <a:endParaRPr lang="en-IN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IN" sz="2000" dirty="0" smtClean="0"/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en-IN" sz="2000" dirty="0" smtClean="0"/>
          </a:p>
          <a:p>
            <a:pPr algn="l"/>
            <a:endParaRPr lang="en-IN" sz="2000" dirty="0" smtClean="0"/>
          </a:p>
          <a:p>
            <a:pPr algn="l"/>
            <a:r>
              <a:rPr lang="en-IN" sz="2000" dirty="0" smtClean="0"/>
              <a:t> 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373635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 Features to Consider When Building Employee Productivity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626" y="939579"/>
            <a:ext cx="4579374" cy="38276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24970" y="939579"/>
            <a:ext cx="2053654" cy="3264784"/>
            <a:chOff x="0" y="0"/>
            <a:chExt cx="2360395" cy="3323284"/>
          </a:xfrm>
        </p:grpSpPr>
        <p:sp>
          <p:nvSpPr>
            <p:cNvPr id="5" name="Up Arrow 4"/>
            <p:cNvSpPr/>
            <p:nvPr/>
          </p:nvSpPr>
          <p:spPr>
            <a:xfrm rot="16200000">
              <a:off x="-481444" y="481444"/>
              <a:ext cx="3323284" cy="2360395"/>
            </a:xfrm>
            <a:prstGeom prst="upArrow">
              <a:avLst>
                <a:gd name="adj1" fmla="val 50000"/>
                <a:gd name="adj2" fmla="val 35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Up Arrow 4"/>
            <p:cNvSpPr/>
            <p:nvPr/>
          </p:nvSpPr>
          <p:spPr>
            <a:xfrm>
              <a:off x="413070" y="830820"/>
              <a:ext cx="1947325" cy="16108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464" tIns="156464" rIns="156464" bIns="156464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>
                  <a:solidFill>
                    <a:schemeClr val="tx1"/>
                  </a:solidFill>
                  <a:latin typeface="Gudea"/>
                </a:rPr>
                <a:t>Tracking productivity is necessary to avoid client lags</a:t>
              </a:r>
              <a:endParaRPr lang="en-US" sz="18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308123" y="224000"/>
            <a:ext cx="4520381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100" b="1" dirty="0"/>
              <a:t>TRACKING PRODUCTIVITY-THE FUTURE OF WORK FROM HOME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828504" y="808508"/>
            <a:ext cx="2261960" cy="3323284"/>
            <a:chOff x="6898330" y="2476"/>
            <a:chExt cx="2261960" cy="3323284"/>
          </a:xfrm>
        </p:grpSpPr>
        <p:sp>
          <p:nvSpPr>
            <p:cNvPr id="9" name="Up Arrow 8"/>
            <p:cNvSpPr/>
            <p:nvPr/>
          </p:nvSpPr>
          <p:spPr>
            <a:xfrm rot="5400000">
              <a:off x="6367668" y="533138"/>
              <a:ext cx="3323284" cy="2261960"/>
            </a:xfrm>
            <a:prstGeom prst="upArrow">
              <a:avLst>
                <a:gd name="adj1" fmla="val 50000"/>
                <a:gd name="adj2" fmla="val 35000"/>
              </a:avLst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Up Arrow 4"/>
            <p:cNvSpPr/>
            <p:nvPr/>
          </p:nvSpPr>
          <p:spPr>
            <a:xfrm>
              <a:off x="6898331" y="833297"/>
              <a:ext cx="1866117" cy="16616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i="0" kern="1200" dirty="0" smtClean="0">
                  <a:solidFill>
                    <a:schemeClr val="tx1"/>
                  </a:solidFill>
                </a:rPr>
                <a:t>Collaboration platforms such as Slack, Trello, etc.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i="0" kern="1200" dirty="0" smtClean="0">
                  <a:solidFill>
                    <a:schemeClr val="tx1"/>
                  </a:solidFill>
                </a:rPr>
                <a:t>Task &amp; Document Management platforms</a:t>
              </a:r>
              <a:endParaRPr lang="en-IN" sz="12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197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4"/>
          <p:cNvSpPr txBox="1">
            <a:spLocks noGrp="1"/>
          </p:cNvSpPr>
          <p:nvPr>
            <p:ph type="ctrTitle"/>
          </p:nvPr>
        </p:nvSpPr>
        <p:spPr>
          <a:xfrm flipH="1">
            <a:off x="2500744" y="3512127"/>
            <a:ext cx="5918425" cy="7396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400" dirty="0"/>
              <a:t>CONSISTENT PRESENATATION OF EXPECTATION &amp; DELIVERABLE</a:t>
            </a:r>
          </a:p>
        </p:txBody>
      </p:sp>
      <p:sp>
        <p:nvSpPr>
          <p:cNvPr id="216" name="Google Shape;216;p34"/>
          <p:cNvSpPr txBox="1">
            <a:spLocks noGrp="1"/>
          </p:cNvSpPr>
          <p:nvPr>
            <p:ph type="title" idx="2"/>
          </p:nvPr>
        </p:nvSpPr>
        <p:spPr>
          <a:xfrm flipH="1">
            <a:off x="4964179" y="2323850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085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8635"/>
            <a:ext cx="9144000" cy="546182"/>
          </a:xfrm>
        </p:spPr>
        <p:txBody>
          <a:bodyPr/>
          <a:lstStyle/>
          <a:p>
            <a:r>
              <a:rPr lang="en-IN" sz="2000" dirty="0" smtClean="0"/>
              <a:t>Bridging the expectation v/s deliverable gap </a:t>
            </a:r>
            <a:endParaRPr lang="en-IN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88818" y="873016"/>
            <a:ext cx="7848599" cy="3777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1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en-IN" sz="1800" b="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1800" b="0" dirty="0" smtClean="0"/>
              <a:t>Servicing client a complex process –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IN" sz="1800" b="0" dirty="0"/>
          </a:p>
          <a:p>
            <a:pPr algn="l"/>
            <a:r>
              <a:rPr lang="en-IN" sz="1800" b="0" dirty="0" smtClean="0"/>
              <a:t>Timelines / Trust / Engagement letter / Record keeping / Report drafting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IN" sz="1800" b="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IN" sz="1800" b="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1800" b="0" dirty="0" smtClean="0"/>
              <a:t>SMP’s own Audit SOP’s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IN" sz="1800" b="0" dirty="0"/>
          </a:p>
          <a:p>
            <a:pPr algn="l"/>
            <a:endParaRPr lang="en-IN" sz="1800" b="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1800" b="0" dirty="0" smtClean="0"/>
              <a:t>Resource capabilities - Networking with members &amp; other experts </a:t>
            </a:r>
            <a:endParaRPr lang="en-IN" sz="1800" b="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IN" sz="1800" b="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IN" sz="1800" b="0" dirty="0" smtClean="0"/>
          </a:p>
          <a:p>
            <a:pPr algn="l"/>
            <a:endParaRPr lang="en-IN" sz="2000" b="0" dirty="0" smtClean="0"/>
          </a:p>
          <a:p>
            <a:pPr algn="l"/>
            <a:endParaRPr lang="en-IN" sz="2000" b="0" dirty="0"/>
          </a:p>
        </p:txBody>
      </p:sp>
    </p:spTree>
    <p:extLst>
      <p:ext uri="{BB962C8B-B14F-4D97-AF65-F5344CB8AC3E}">
        <p14:creationId xmlns:p14="http://schemas.microsoft.com/office/powerpoint/2010/main" val="138789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4"/>
          <p:cNvSpPr txBox="1">
            <a:spLocks noGrp="1"/>
          </p:cNvSpPr>
          <p:nvPr>
            <p:ph type="ctrTitle"/>
          </p:nvPr>
        </p:nvSpPr>
        <p:spPr>
          <a:xfrm flipH="1">
            <a:off x="312233" y="3244250"/>
            <a:ext cx="8106937" cy="100755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IN" dirty="0" smtClean="0"/>
              <a:t>EMERGING AREAS </a:t>
            </a:r>
            <a:endParaRPr dirty="0"/>
          </a:p>
        </p:txBody>
      </p:sp>
      <p:sp>
        <p:nvSpPr>
          <p:cNvPr id="216" name="Google Shape;216;p34"/>
          <p:cNvSpPr txBox="1">
            <a:spLocks noGrp="1"/>
          </p:cNvSpPr>
          <p:nvPr>
            <p:ph type="title" idx="2"/>
          </p:nvPr>
        </p:nvSpPr>
        <p:spPr>
          <a:xfrm flipH="1">
            <a:off x="4964179" y="2323850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05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2052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8059"/>
            <a:ext cx="9144000" cy="820973"/>
          </a:xfrm>
        </p:spPr>
        <p:txBody>
          <a:bodyPr/>
          <a:lstStyle/>
          <a:p>
            <a:r>
              <a:rPr lang="en-IN" sz="3000" dirty="0" smtClean="0"/>
              <a:t>Creating portfolio of services</a:t>
            </a:r>
            <a:endParaRPr lang="en-IN" sz="3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24346" y="723581"/>
            <a:ext cx="9144000" cy="820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1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algn="l"/>
            <a:r>
              <a:rPr lang="en-GB" sz="1800" u="sng" dirty="0" smtClean="0">
                <a:solidFill>
                  <a:srgbClr val="40404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Fraud Investigations</a:t>
            </a:r>
          </a:p>
          <a:p>
            <a:pPr algn="l"/>
            <a:endParaRPr lang="en-GB" sz="1800" b="0" dirty="0">
              <a:solidFill>
                <a:srgbClr val="40404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l"/>
            <a:endParaRPr lang="en-GB" sz="2000" b="0" dirty="0">
              <a:solidFill>
                <a:srgbClr val="40404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17417" y="3102007"/>
            <a:ext cx="3650674" cy="912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1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algn="l"/>
            <a:r>
              <a:rPr lang="en-GB" sz="1800" u="sng" dirty="0" smtClean="0">
                <a:solidFill>
                  <a:srgbClr val="40404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Early warning signals /whistle blower</a:t>
            </a:r>
          </a:p>
          <a:p>
            <a:pPr marL="104299" lvl="2" indent="-88583" algn="l" defTabSz="342900" fontAlgn="base">
              <a:spcBef>
                <a:spcPts val="113"/>
              </a:spcBef>
              <a:spcAft>
                <a:spcPts val="113"/>
              </a:spcAft>
              <a:buClr>
                <a:srgbClr val="685040"/>
              </a:buClr>
              <a:buSzPct val="85000"/>
              <a:buFont typeface="Wingdings" panose="05000000000000000000" pitchFamily="2" charset="2"/>
              <a:buChar char=""/>
              <a:defRPr/>
            </a:pPr>
            <a:r>
              <a:rPr lang="en-US" sz="1800" dirty="0" smtClean="0">
                <a:solidFill>
                  <a:srgbClr val="40404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Employee </a:t>
            </a:r>
            <a:r>
              <a:rPr lang="en-US" sz="1800" dirty="0">
                <a:solidFill>
                  <a:srgbClr val="40404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trading guidelines </a:t>
            </a:r>
          </a:p>
          <a:p>
            <a:pPr marL="104299" lvl="2" indent="-88583" algn="l" defTabSz="342900" fontAlgn="base">
              <a:spcBef>
                <a:spcPts val="113"/>
              </a:spcBef>
              <a:spcAft>
                <a:spcPts val="113"/>
              </a:spcAft>
              <a:buClr>
                <a:srgbClr val="685040"/>
              </a:buClr>
              <a:buSzPct val="85000"/>
              <a:buFont typeface="Wingdings" panose="05000000000000000000" pitchFamily="2" charset="2"/>
              <a:buChar char=""/>
              <a:defRPr/>
            </a:pPr>
            <a:r>
              <a:rPr lang="en-US" sz="1800" dirty="0" smtClean="0">
                <a:solidFill>
                  <a:srgbClr val="40404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Governance </a:t>
            </a:r>
            <a:endParaRPr lang="en-US" sz="1800" dirty="0">
              <a:solidFill>
                <a:srgbClr val="40404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104299" lvl="2" indent="-88583" algn="l" defTabSz="342900" fontAlgn="base">
              <a:spcBef>
                <a:spcPts val="113"/>
              </a:spcBef>
              <a:spcAft>
                <a:spcPts val="113"/>
              </a:spcAft>
              <a:buClr>
                <a:srgbClr val="685040"/>
              </a:buClr>
              <a:buSzPct val="85000"/>
              <a:buFont typeface="Wingdings" panose="05000000000000000000" pitchFamily="2" charset="2"/>
              <a:buChar char=""/>
              <a:defRPr/>
            </a:pPr>
            <a:r>
              <a:rPr lang="en-US" sz="1800" dirty="0" smtClean="0">
                <a:solidFill>
                  <a:srgbClr val="40404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Implementing Hotline to </a:t>
            </a:r>
            <a:r>
              <a:rPr lang="en-US" sz="1800" dirty="0">
                <a:solidFill>
                  <a:srgbClr val="40404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enable Whistle Blowing</a:t>
            </a:r>
          </a:p>
          <a:p>
            <a:pPr algn="l"/>
            <a:endParaRPr lang="en-GB" sz="1800" dirty="0">
              <a:solidFill>
                <a:srgbClr val="40404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l"/>
            <a:endParaRPr lang="en-GB" sz="1800" b="0" dirty="0">
              <a:solidFill>
                <a:srgbClr val="40404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793672" y="3060479"/>
            <a:ext cx="3851564" cy="738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1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algn="l"/>
            <a:r>
              <a:rPr lang="en-GB" sz="1800" u="sng" dirty="0" smtClean="0">
                <a:solidFill>
                  <a:srgbClr val="40404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Data Privacy/ Anti corruption</a:t>
            </a:r>
            <a:endParaRPr lang="en-GB" sz="1800" u="sng" dirty="0">
              <a:solidFill>
                <a:srgbClr val="40404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l"/>
            <a:endParaRPr lang="en-GB" sz="2000" b="0" dirty="0">
              <a:solidFill>
                <a:srgbClr val="40404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824346" y="1165481"/>
            <a:ext cx="3131127" cy="8328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rot="0" vert="horz" wrap="square" lIns="51435" tIns="25718" rIns="51435" bIns="25718" anchor="t" anchorCtr="0">
            <a:noAutofit/>
          </a:bodyPr>
          <a:lstStyle/>
          <a:p>
            <a:pPr marL="104299" lvl="2" indent="-88583" defTabSz="342900" fontAlgn="base">
              <a:spcBef>
                <a:spcPts val="113"/>
              </a:spcBef>
              <a:spcAft>
                <a:spcPts val="113"/>
              </a:spcAft>
              <a:buClr>
                <a:srgbClr val="685040"/>
              </a:buClr>
              <a:buSzPct val="85000"/>
              <a:buFont typeface="Wingdings" panose="05000000000000000000" pitchFamily="2" charset="2"/>
              <a:buChar char=""/>
              <a:defRPr/>
            </a:pPr>
            <a:r>
              <a:rPr lang="en-GB" sz="1800" dirty="0" smtClean="0">
                <a:solidFill>
                  <a:srgbClr val="40404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Financial Frauds</a:t>
            </a:r>
          </a:p>
          <a:p>
            <a:pPr marL="104299" lvl="2" indent="-88583" defTabSz="342900" fontAlgn="base">
              <a:spcBef>
                <a:spcPts val="113"/>
              </a:spcBef>
              <a:spcAft>
                <a:spcPts val="113"/>
              </a:spcAft>
              <a:buClr>
                <a:srgbClr val="685040"/>
              </a:buClr>
              <a:buSzPct val="85000"/>
              <a:buFont typeface="Wingdings" panose="05000000000000000000" pitchFamily="2" charset="2"/>
              <a:buChar char=""/>
              <a:defRPr/>
            </a:pPr>
            <a:r>
              <a:rPr lang="en-IN" sz="1800" dirty="0" smtClean="0">
                <a:solidFill>
                  <a:srgbClr val="40404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Forensic imaging and analysis of servers, laptops, and mobiles</a:t>
            </a:r>
          </a:p>
          <a:p>
            <a:pPr marL="104299" lvl="2" indent="-88583" defTabSz="342900" fontAlgn="base">
              <a:spcBef>
                <a:spcPts val="113"/>
              </a:spcBef>
              <a:spcAft>
                <a:spcPts val="113"/>
              </a:spcAft>
              <a:buClr>
                <a:srgbClr val="685040"/>
              </a:buClr>
              <a:buSzPct val="85000"/>
              <a:buFont typeface="Wingdings" panose="05000000000000000000" pitchFamily="2" charset="2"/>
              <a:buChar char=""/>
              <a:defRPr/>
            </a:pPr>
            <a:r>
              <a:rPr lang="en-IN" sz="1800" dirty="0">
                <a:solidFill>
                  <a:srgbClr val="40404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 smtClean="0">
                <a:solidFill>
                  <a:srgbClr val="40404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Money Laundering  </a:t>
            </a:r>
            <a:endParaRPr lang="en-US" sz="1800" dirty="0">
              <a:solidFill>
                <a:srgbClr val="40404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4856018" y="749777"/>
            <a:ext cx="3546764" cy="11239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rot="0" vert="horz" wrap="square" lIns="51435" tIns="25718" rIns="51435" bIns="25718" anchor="t" anchorCtr="0">
            <a:noAutofit/>
          </a:bodyPr>
          <a:lstStyle/>
          <a:p>
            <a:pPr marL="16193" lvl="2" defTabSz="342900" fontAlgn="base">
              <a:spcBef>
                <a:spcPts val="113"/>
              </a:spcBef>
              <a:spcAft>
                <a:spcPts val="113"/>
              </a:spcAft>
              <a:buClr>
                <a:srgbClr val="685040"/>
              </a:buClr>
              <a:buSzPct val="85000"/>
              <a:defRPr/>
            </a:pPr>
            <a:r>
              <a:rPr lang="en-GB" sz="1800" b="1" u="sng" dirty="0" smtClean="0">
                <a:solidFill>
                  <a:srgbClr val="40404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Fraud Risk Assessments. </a:t>
            </a:r>
            <a:endParaRPr lang="en-GB" sz="1800" b="1" u="sng" dirty="0">
              <a:solidFill>
                <a:srgbClr val="40404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104299" lvl="2" indent="-88583" defTabSz="342900">
              <a:spcBef>
                <a:spcPts val="113"/>
              </a:spcBef>
              <a:spcAft>
                <a:spcPts val="113"/>
              </a:spcAft>
              <a:buClr>
                <a:srgbClr val="685040"/>
              </a:buClr>
              <a:buSzPct val="85000"/>
              <a:buFont typeface="Wingdings" panose="05000000000000000000" pitchFamily="2" charset="2"/>
              <a:buChar char=""/>
              <a:defRPr/>
            </a:pPr>
            <a:r>
              <a:rPr lang="en-US" sz="1800" dirty="0" smtClean="0">
                <a:solidFill>
                  <a:srgbClr val="40404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Proactive </a:t>
            </a:r>
            <a:r>
              <a:rPr lang="en-US" sz="1800" dirty="0">
                <a:solidFill>
                  <a:srgbClr val="40404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fraud vulnerability assessment </a:t>
            </a:r>
          </a:p>
          <a:p>
            <a:pPr marL="104299" lvl="2" indent="-88583" defTabSz="342900">
              <a:spcBef>
                <a:spcPts val="113"/>
              </a:spcBef>
              <a:spcAft>
                <a:spcPts val="113"/>
              </a:spcAft>
              <a:buClr>
                <a:srgbClr val="685040"/>
              </a:buClr>
              <a:buSzPct val="85000"/>
              <a:buFont typeface="Wingdings" panose="05000000000000000000" pitchFamily="2" charset="2"/>
              <a:buChar char=""/>
              <a:defRPr/>
            </a:pPr>
            <a:r>
              <a:rPr lang="en-US" sz="1800" dirty="0" smtClean="0">
                <a:solidFill>
                  <a:srgbClr val="40404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Devising Anti-fraud </a:t>
            </a:r>
            <a:r>
              <a:rPr lang="en-US" sz="1800" dirty="0">
                <a:solidFill>
                  <a:srgbClr val="40404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policy and training</a:t>
            </a:r>
          </a:p>
          <a:p>
            <a:pPr marL="104299" lvl="2" indent="-88583" defTabSz="342900">
              <a:spcBef>
                <a:spcPts val="113"/>
              </a:spcBef>
              <a:spcAft>
                <a:spcPts val="113"/>
              </a:spcAft>
              <a:buClr>
                <a:srgbClr val="685040"/>
              </a:buClr>
              <a:buSzPct val="85000"/>
              <a:buFont typeface="Wingdings" panose="05000000000000000000" pitchFamily="2" charset="2"/>
              <a:buChar char=""/>
              <a:defRPr/>
            </a:pPr>
            <a:r>
              <a:rPr lang="en-IN" sz="1800" dirty="0">
                <a:solidFill>
                  <a:srgbClr val="40404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P</a:t>
            </a:r>
            <a:r>
              <a:rPr lang="en-US" sz="1800" dirty="0">
                <a:solidFill>
                  <a:srgbClr val="40404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re-Investment Due </a:t>
            </a:r>
            <a:r>
              <a:rPr lang="en-US" sz="1800" dirty="0" smtClean="0">
                <a:solidFill>
                  <a:srgbClr val="40404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diligence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56018" y="3616035"/>
            <a:ext cx="3463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4299" lvl="2" indent="-88583" defTabSz="342900" fontAlgn="base">
              <a:spcBef>
                <a:spcPts val="113"/>
              </a:spcBef>
              <a:spcAft>
                <a:spcPts val="113"/>
              </a:spcAft>
              <a:buClr>
                <a:srgbClr val="685040"/>
              </a:buClr>
              <a:buSzPct val="85000"/>
              <a:buFont typeface="Wingdings" panose="05000000000000000000" pitchFamily="2" charset="2"/>
              <a:buChar char=""/>
              <a:defRPr/>
            </a:pPr>
            <a:r>
              <a:rPr lang="en-US" sz="1800" dirty="0" smtClean="0">
                <a:solidFill>
                  <a:srgbClr val="40404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Code of ethics</a:t>
            </a:r>
          </a:p>
          <a:p>
            <a:pPr marL="104299" lvl="2" indent="-88583" defTabSz="342900" fontAlgn="base">
              <a:spcBef>
                <a:spcPts val="113"/>
              </a:spcBef>
              <a:spcAft>
                <a:spcPts val="113"/>
              </a:spcAft>
              <a:buClr>
                <a:srgbClr val="685040"/>
              </a:buClr>
              <a:buSzPct val="85000"/>
              <a:buFont typeface="Wingdings" panose="05000000000000000000" pitchFamily="2" charset="2"/>
              <a:buChar char=""/>
              <a:defRPr/>
            </a:pPr>
            <a:r>
              <a:rPr lang="en-IN" sz="1800" dirty="0" smtClean="0">
                <a:solidFill>
                  <a:srgbClr val="40404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GDPR compliances</a:t>
            </a:r>
          </a:p>
          <a:p>
            <a:pPr marL="104299" lvl="2" indent="-88583" defTabSz="342900" fontAlgn="base">
              <a:spcBef>
                <a:spcPts val="113"/>
              </a:spcBef>
              <a:spcAft>
                <a:spcPts val="113"/>
              </a:spcAft>
              <a:buClr>
                <a:srgbClr val="685040"/>
              </a:buClr>
              <a:buSzPct val="85000"/>
              <a:buFont typeface="Wingdings" panose="05000000000000000000" pitchFamily="2" charset="2"/>
              <a:buChar char=""/>
              <a:defRPr/>
            </a:pPr>
            <a:r>
              <a:rPr lang="en-IN" sz="1800" dirty="0">
                <a:solidFill>
                  <a:srgbClr val="40404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en-IN" sz="1800" dirty="0" smtClean="0">
                <a:solidFill>
                  <a:srgbClr val="40404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Cybersecurity</a:t>
            </a:r>
          </a:p>
          <a:p>
            <a:pPr marL="15716" lvl="2" defTabSz="342900" fontAlgn="base">
              <a:spcBef>
                <a:spcPts val="113"/>
              </a:spcBef>
              <a:spcAft>
                <a:spcPts val="113"/>
              </a:spcAft>
              <a:buClr>
                <a:srgbClr val="685040"/>
              </a:buClr>
              <a:buSzPct val="85000"/>
              <a:defRPr/>
            </a:pPr>
            <a:endParaRPr lang="en-IN" sz="1800" dirty="0">
              <a:solidFill>
                <a:srgbClr val="40404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62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0"/>
          <p:cNvSpPr txBox="1">
            <a:spLocks noGrp="1"/>
          </p:cNvSpPr>
          <p:nvPr>
            <p:ph type="ctrTitle"/>
          </p:nvPr>
        </p:nvSpPr>
        <p:spPr>
          <a:xfrm>
            <a:off x="3385875" y="2098650"/>
            <a:ext cx="23724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TABLE OF CONTENTS</a:t>
            </a:r>
            <a:endParaRPr dirty="0"/>
          </a:p>
        </p:txBody>
      </p:sp>
      <p:sp>
        <p:nvSpPr>
          <p:cNvPr id="151" name="Google Shape;151;p30"/>
          <p:cNvSpPr txBox="1">
            <a:spLocks noGrp="1"/>
          </p:cNvSpPr>
          <p:nvPr>
            <p:ph type="ctrTitle" idx="2"/>
          </p:nvPr>
        </p:nvSpPr>
        <p:spPr>
          <a:xfrm>
            <a:off x="748567" y="365582"/>
            <a:ext cx="182193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 smtClean="0"/>
              <a:t>CHANGING SCENARIO</a:t>
            </a:r>
            <a:endParaRPr sz="1300" dirty="0"/>
          </a:p>
        </p:txBody>
      </p:sp>
      <p:sp>
        <p:nvSpPr>
          <p:cNvPr id="153" name="Google Shape;153;p30"/>
          <p:cNvSpPr txBox="1">
            <a:spLocks noGrp="1"/>
          </p:cNvSpPr>
          <p:nvPr>
            <p:ph type="ctrTitle" idx="9"/>
          </p:nvPr>
        </p:nvSpPr>
        <p:spPr>
          <a:xfrm>
            <a:off x="501020" y="1252124"/>
            <a:ext cx="2126669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300" dirty="0" smtClean="0"/>
              <a:t>DIGITAL PLATFORMS</a:t>
            </a:r>
            <a:endParaRPr sz="1300" dirty="0"/>
          </a:p>
        </p:txBody>
      </p:sp>
      <p:sp>
        <p:nvSpPr>
          <p:cNvPr id="155" name="Google Shape;155;p30"/>
          <p:cNvSpPr txBox="1">
            <a:spLocks noGrp="1"/>
          </p:cNvSpPr>
          <p:nvPr>
            <p:ph type="title" idx="3"/>
          </p:nvPr>
        </p:nvSpPr>
        <p:spPr>
          <a:xfrm>
            <a:off x="2118448" y="354881"/>
            <a:ext cx="1107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01</a:t>
            </a:r>
            <a:endParaRPr sz="3000" dirty="0"/>
          </a:p>
        </p:txBody>
      </p:sp>
      <p:sp>
        <p:nvSpPr>
          <p:cNvPr id="156" name="Google Shape;156;p30"/>
          <p:cNvSpPr txBox="1">
            <a:spLocks noGrp="1"/>
          </p:cNvSpPr>
          <p:nvPr>
            <p:ph type="title" idx="5"/>
          </p:nvPr>
        </p:nvSpPr>
        <p:spPr>
          <a:xfrm>
            <a:off x="2137518" y="2008465"/>
            <a:ext cx="1107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03</a:t>
            </a:r>
            <a:endParaRPr sz="3000" dirty="0"/>
          </a:p>
        </p:txBody>
      </p:sp>
      <p:sp>
        <p:nvSpPr>
          <p:cNvPr id="157" name="Google Shape;157;p30"/>
          <p:cNvSpPr txBox="1">
            <a:spLocks noGrp="1"/>
          </p:cNvSpPr>
          <p:nvPr>
            <p:ph type="title" idx="4"/>
          </p:nvPr>
        </p:nvSpPr>
        <p:spPr>
          <a:xfrm>
            <a:off x="2118448" y="1177146"/>
            <a:ext cx="1107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02</a:t>
            </a:r>
            <a:endParaRPr sz="3000" dirty="0"/>
          </a:p>
        </p:txBody>
      </p:sp>
      <p:cxnSp>
        <p:nvCxnSpPr>
          <p:cNvPr id="158" name="Google Shape;158;p30"/>
          <p:cNvCxnSpPr/>
          <p:nvPr/>
        </p:nvCxnSpPr>
        <p:spPr>
          <a:xfrm flipH="1">
            <a:off x="3314183" y="0"/>
            <a:ext cx="12214" cy="294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1" name="Google Shape;161;p30"/>
          <p:cNvSpPr txBox="1">
            <a:spLocks noGrp="1"/>
          </p:cNvSpPr>
          <p:nvPr>
            <p:ph type="title" idx="7"/>
          </p:nvPr>
        </p:nvSpPr>
        <p:spPr>
          <a:xfrm>
            <a:off x="5922008" y="3435715"/>
            <a:ext cx="1072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 smtClean="0"/>
              <a:t>05</a:t>
            </a:r>
            <a:endParaRPr sz="3000" dirty="0"/>
          </a:p>
        </p:txBody>
      </p:sp>
      <p:sp>
        <p:nvSpPr>
          <p:cNvPr id="31" name="Google Shape;163;p30"/>
          <p:cNvSpPr txBox="1">
            <a:spLocks/>
          </p:cNvSpPr>
          <p:nvPr/>
        </p:nvSpPr>
        <p:spPr>
          <a:xfrm>
            <a:off x="6510666" y="2684105"/>
            <a:ext cx="2691167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None/>
              <a:defRPr sz="1400" b="1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quada One"/>
              <a:buNone/>
              <a:defRPr sz="1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quada One"/>
              <a:buNone/>
              <a:defRPr sz="1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quada One"/>
              <a:buNone/>
              <a:defRPr sz="1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quada One"/>
              <a:buNone/>
              <a:defRPr sz="1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quada One"/>
              <a:buNone/>
              <a:defRPr sz="1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quada One"/>
              <a:buNone/>
              <a:defRPr sz="1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quada One"/>
              <a:buNone/>
              <a:defRPr sz="1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quada One"/>
              <a:buNone/>
              <a:defRPr sz="1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lvl="0" algn="l"/>
            <a:r>
              <a:rPr lang="en-US" sz="1200" dirty="0" smtClean="0"/>
              <a:t>CONSISTENT PRESENATATION OF EXPECTATION &amp; DELIVERABLE</a:t>
            </a:r>
            <a:endParaRPr lang="en-US" sz="1200" dirty="0"/>
          </a:p>
        </p:txBody>
      </p:sp>
      <p:sp>
        <p:nvSpPr>
          <p:cNvPr id="22" name="Google Shape;153;p30"/>
          <p:cNvSpPr txBox="1">
            <a:spLocks noGrp="1"/>
          </p:cNvSpPr>
          <p:nvPr>
            <p:ph type="ctrTitle" idx="9"/>
          </p:nvPr>
        </p:nvSpPr>
        <p:spPr>
          <a:xfrm>
            <a:off x="892585" y="2371899"/>
            <a:ext cx="1622542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IN" sz="1200" dirty="0"/>
              <a:t>CONTROLLING STAFF PRODUCTIVITY</a:t>
            </a:r>
            <a:br>
              <a:rPr lang="en-IN" sz="1200" dirty="0"/>
            </a:br>
            <a:endParaRPr lang="en-US" sz="1300" dirty="0"/>
          </a:p>
        </p:txBody>
      </p:sp>
      <p:cxnSp>
        <p:nvCxnSpPr>
          <p:cNvPr id="30" name="Google Shape;158;p30"/>
          <p:cNvCxnSpPr/>
          <p:nvPr/>
        </p:nvCxnSpPr>
        <p:spPr>
          <a:xfrm>
            <a:off x="5922008" y="2660799"/>
            <a:ext cx="0" cy="2482701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Google Shape;160;p30"/>
          <p:cNvSpPr txBox="1">
            <a:spLocks/>
          </p:cNvSpPr>
          <p:nvPr/>
        </p:nvSpPr>
        <p:spPr>
          <a:xfrm>
            <a:off x="5922008" y="2585547"/>
            <a:ext cx="10722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xo 2"/>
              <a:buNone/>
              <a:defRPr sz="3600" b="1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n" sz="3000" dirty="0" smtClean="0"/>
              <a:t>04</a:t>
            </a:r>
            <a:endParaRPr lang="en" sz="3000" dirty="0"/>
          </a:p>
        </p:txBody>
      </p:sp>
      <p:sp>
        <p:nvSpPr>
          <p:cNvPr id="21" name="Google Shape;169;p30"/>
          <p:cNvSpPr txBox="1">
            <a:spLocks noGrp="1"/>
          </p:cNvSpPr>
          <p:nvPr>
            <p:ph type="ctrTitle" idx="20"/>
          </p:nvPr>
        </p:nvSpPr>
        <p:spPr>
          <a:xfrm>
            <a:off x="6510666" y="3381033"/>
            <a:ext cx="2142871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EMERGING AREAS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395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8635"/>
            <a:ext cx="9144000" cy="546182"/>
          </a:xfrm>
        </p:spPr>
        <p:txBody>
          <a:bodyPr/>
          <a:lstStyle/>
          <a:p>
            <a:r>
              <a:rPr lang="en-US" sz="3200" dirty="0"/>
              <a:t>Assistance in search &amp; surveys</a:t>
            </a:r>
            <a:endParaRPr lang="en-IN" sz="3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5746" y="1087761"/>
            <a:ext cx="7848599" cy="3777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1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marL="128588" indent="-128588" algn="l">
              <a:buFont typeface="Arial" panose="020B0604020202020204" pitchFamily="34" charset="0"/>
              <a:buChar char="•"/>
            </a:pPr>
            <a:r>
              <a:rPr lang="en-IN" sz="1800" b="0" u="sng" dirty="0" smtClean="0">
                <a:solidFill>
                  <a:schemeClr val="tx1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Forensic </a:t>
            </a:r>
            <a:r>
              <a:rPr lang="en-IN" sz="1800" b="0" u="sng" dirty="0">
                <a:solidFill>
                  <a:schemeClr val="tx1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Imaging  - </a:t>
            </a:r>
            <a:r>
              <a:rPr lang="en-IN" sz="1800" b="0" dirty="0">
                <a:solidFill>
                  <a:schemeClr val="tx1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Use of forensic tools to capture evidence, preserve to prove the same in the court of law.</a:t>
            </a:r>
          </a:p>
          <a:p>
            <a:pPr marL="128588" indent="-128588" algn="l">
              <a:buFont typeface="Arial" panose="020B0604020202020204" pitchFamily="34" charset="0"/>
              <a:buChar char="•"/>
            </a:pPr>
            <a:endParaRPr lang="en-IN" sz="1800" b="0" dirty="0">
              <a:solidFill>
                <a:schemeClr val="tx1"/>
              </a:solidFill>
              <a:latin typeface="Book Antiqua" panose="020406020503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8588" indent="-128588" algn="l">
              <a:buFont typeface="Arial" panose="020B0604020202020204" pitchFamily="34" charset="0"/>
              <a:buChar char="•"/>
            </a:pPr>
            <a:r>
              <a:rPr lang="en-IN" sz="1800" b="0" u="sng" dirty="0" smtClean="0">
                <a:solidFill>
                  <a:schemeClr val="tx1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Review </a:t>
            </a:r>
            <a:r>
              <a:rPr lang="en-IN" sz="1800" b="0" u="sng" dirty="0">
                <a:solidFill>
                  <a:schemeClr val="tx1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of seized </a:t>
            </a:r>
            <a:r>
              <a:rPr lang="en-IN" sz="1800" b="0" dirty="0">
                <a:solidFill>
                  <a:schemeClr val="tx1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data post search/survey</a:t>
            </a:r>
          </a:p>
          <a:p>
            <a:pPr marL="128588" indent="-128588" algn="l">
              <a:buFont typeface="Arial" panose="020B0604020202020204" pitchFamily="34" charset="0"/>
              <a:buChar char="•"/>
            </a:pPr>
            <a:endParaRPr lang="en-IN" sz="1800" b="0" dirty="0">
              <a:solidFill>
                <a:schemeClr val="tx1"/>
              </a:solidFill>
              <a:latin typeface="Book Antiqua" panose="020406020503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8588" indent="-128588" algn="l">
              <a:buFont typeface="Arial" panose="020B0604020202020204" pitchFamily="34" charset="0"/>
              <a:buChar char="•"/>
            </a:pPr>
            <a:r>
              <a:rPr lang="en-IN" sz="1800" b="0" u="sng" dirty="0">
                <a:solidFill>
                  <a:schemeClr val="tx1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Regular Updates </a:t>
            </a:r>
            <a:r>
              <a:rPr lang="en-IN" sz="1800" b="0" dirty="0">
                <a:solidFill>
                  <a:schemeClr val="tx1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to agency</a:t>
            </a:r>
          </a:p>
          <a:p>
            <a:pPr marL="128588" indent="-128588" algn="l">
              <a:buFont typeface="Arial" panose="020B0604020202020204" pitchFamily="34" charset="0"/>
              <a:buChar char="•"/>
            </a:pPr>
            <a:endParaRPr lang="en-IN" sz="1800" b="0" dirty="0">
              <a:solidFill>
                <a:schemeClr val="tx1"/>
              </a:solidFill>
              <a:latin typeface="Book Antiqua" panose="020406020503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8588" indent="-128588" algn="l">
              <a:buFont typeface="Arial" panose="020B0604020202020204" pitchFamily="34" charset="0"/>
              <a:buChar char="•"/>
            </a:pPr>
            <a:r>
              <a:rPr lang="en-IN" sz="1800" b="0" u="sng" dirty="0">
                <a:solidFill>
                  <a:schemeClr val="tx1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initial interviews </a:t>
            </a:r>
            <a:r>
              <a:rPr lang="en-IN" sz="1800" b="0" dirty="0">
                <a:solidFill>
                  <a:schemeClr val="tx1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that support locating vital evidences</a:t>
            </a:r>
          </a:p>
          <a:p>
            <a:pPr marL="128588" indent="-128588" algn="l">
              <a:buFont typeface="Arial" panose="020B0604020202020204" pitchFamily="34" charset="0"/>
              <a:buChar char="•"/>
            </a:pPr>
            <a:endParaRPr lang="en-IN" sz="1200" b="0" dirty="0">
              <a:solidFill>
                <a:schemeClr val="tx1"/>
              </a:solidFill>
              <a:latin typeface="Book Antiqua" panose="020406020503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en-IN" sz="2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13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8059"/>
            <a:ext cx="9144000" cy="820973"/>
          </a:xfrm>
        </p:spPr>
        <p:txBody>
          <a:bodyPr/>
          <a:lstStyle/>
          <a:p>
            <a:r>
              <a:rPr lang="en-IN" sz="3500" dirty="0" smtClean="0"/>
              <a:t>Emerging areas in Investigation…</a:t>
            </a:r>
            <a:endParaRPr lang="en-IN" sz="35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35857" y="899032"/>
            <a:ext cx="8672286" cy="331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1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600" b="0" dirty="0">
                <a:latin typeface="Calibri "/>
              </a:rPr>
              <a:t>GST compliant businesses?  </a:t>
            </a:r>
            <a:r>
              <a:rPr lang="en-IN" sz="1600" b="0" dirty="0" smtClean="0">
                <a:latin typeface="Calibri "/>
              </a:rPr>
              <a:t>–Proactive in </a:t>
            </a:r>
            <a:r>
              <a:rPr lang="en-IN" sz="1600" b="0" dirty="0">
                <a:latin typeface="Calibri "/>
              </a:rPr>
              <a:t>Servicing SME </a:t>
            </a:r>
            <a:r>
              <a:rPr lang="en-IN" sz="1600" b="0" dirty="0" smtClean="0">
                <a:latin typeface="Calibri "/>
              </a:rPr>
              <a:t>businesses and Boards- vendor genunity, </a:t>
            </a:r>
            <a:r>
              <a:rPr lang="en-IN" sz="1600" b="0" dirty="0">
                <a:latin typeface="Calibri "/>
              </a:rPr>
              <a:t>bogus sales, ITC </a:t>
            </a:r>
            <a:r>
              <a:rPr lang="en-IN" sz="1600" b="0" dirty="0" smtClean="0">
                <a:latin typeface="Calibri "/>
              </a:rPr>
              <a:t>etc.</a:t>
            </a:r>
            <a:endParaRPr lang="en-IN" sz="1600" b="0" dirty="0">
              <a:latin typeface="Calibri 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600" b="0" dirty="0" smtClean="0">
                <a:latin typeface="Calibri "/>
              </a:rPr>
              <a:t>RERA – end use, project certifications, etc.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600" b="0" dirty="0">
                <a:latin typeface="Calibri "/>
              </a:rPr>
              <a:t>Process verification at Banks - credit , swift,  </a:t>
            </a:r>
            <a:r>
              <a:rPr lang="en-IN" sz="1600" b="0" dirty="0" err="1">
                <a:latin typeface="Calibri "/>
              </a:rPr>
              <a:t>kyc</a:t>
            </a:r>
            <a:r>
              <a:rPr lang="en-IN" sz="1600" b="0" dirty="0">
                <a:latin typeface="Calibri "/>
              </a:rPr>
              <a:t> etc.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600" b="0" dirty="0" smtClean="0">
                <a:latin typeface="Calibri "/>
              </a:rPr>
              <a:t>Insider Trading</a:t>
            </a:r>
            <a:r>
              <a:rPr lang="en-IN" sz="1600" b="0" dirty="0">
                <a:latin typeface="Calibri "/>
              </a:rPr>
              <a:t> </a:t>
            </a:r>
            <a:r>
              <a:rPr lang="en-IN" sz="1600" b="0" dirty="0" smtClean="0">
                <a:latin typeface="Calibri "/>
              </a:rPr>
              <a:t>&amp; Market practices/Governance - brokers / DP / various capital market intermediaries</a:t>
            </a:r>
            <a:endParaRPr lang="en-IN" sz="1600" b="0" dirty="0">
              <a:latin typeface="Calibri 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600" b="0" dirty="0" smtClean="0">
                <a:solidFill>
                  <a:schemeClr val="tx1"/>
                </a:solidFill>
                <a:latin typeface="Calibri "/>
              </a:rPr>
              <a:t>Tax Investigation - M&amp;A, Special audits, Tax dept.  </a:t>
            </a:r>
            <a:endParaRPr lang="en-IN" sz="1600" b="0" dirty="0" smtClean="0">
              <a:solidFill>
                <a:schemeClr val="accent1"/>
              </a:solidFill>
              <a:latin typeface="Calibri 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600" b="0" dirty="0" smtClean="0">
                <a:latin typeface="Calibri "/>
              </a:rPr>
              <a:t>Outsourced processes - Supply Chain, other Service providers.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600" b="0" dirty="0" smtClean="0">
                <a:latin typeface="Calibri "/>
              </a:rPr>
              <a:t>Agency for specialized Monitoring(ASM) / Forensics --Transaction audit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600" b="0" dirty="0" smtClean="0">
                <a:latin typeface="Calibri "/>
              </a:rPr>
              <a:t>FEMA – Money laundering/round tripping, Trade finance transactions 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N" sz="1600" b="0" dirty="0" smtClean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333089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8059"/>
            <a:ext cx="9144000" cy="820973"/>
          </a:xfrm>
        </p:spPr>
        <p:txBody>
          <a:bodyPr/>
          <a:lstStyle/>
          <a:p>
            <a:r>
              <a:rPr lang="en-IN" sz="3500" dirty="0" smtClean="0"/>
              <a:t>Emerging areas in Investigation...</a:t>
            </a:r>
            <a:endParaRPr lang="en-IN" sz="35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35857" y="814295"/>
            <a:ext cx="8672286" cy="3015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1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600" b="0" dirty="0"/>
              <a:t>Decoding </a:t>
            </a:r>
            <a:r>
              <a:rPr lang="en-IN" sz="1600" b="0" dirty="0" err="1" smtClean="0"/>
              <a:t>Ind</a:t>
            </a:r>
            <a:r>
              <a:rPr lang="en-IN" sz="1600" b="0" dirty="0" smtClean="0"/>
              <a:t> AS </a:t>
            </a:r>
            <a:r>
              <a:rPr lang="en-IN" sz="1600" b="0" dirty="0"/>
              <a:t>FS for Investors/credit rating/regulators/Agencies etc.- Gap assessment, Expected credit loss calculations etc.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600" b="0" dirty="0" smtClean="0">
                <a:latin typeface="Calibri "/>
              </a:rPr>
              <a:t>Due </a:t>
            </a:r>
            <a:r>
              <a:rPr lang="en-IN" sz="1600" b="0" dirty="0">
                <a:latin typeface="Calibri "/>
              </a:rPr>
              <a:t>Diligence &amp; takeovers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600" b="0" dirty="0" smtClean="0">
                <a:latin typeface="Calibri "/>
              </a:rPr>
              <a:t>Insurance – </a:t>
            </a:r>
            <a:r>
              <a:rPr lang="en-IN" sz="1600" b="0" dirty="0">
                <a:latin typeface="Calibri "/>
              </a:rPr>
              <a:t>Claims , </a:t>
            </a:r>
            <a:r>
              <a:rPr lang="en-IN" sz="1600" b="0" dirty="0" smtClean="0">
                <a:latin typeface="Calibri "/>
              </a:rPr>
              <a:t>Commission pay-outs</a:t>
            </a:r>
            <a:r>
              <a:rPr lang="en-IN" sz="1600" b="0" dirty="0">
                <a:latin typeface="Calibri "/>
              </a:rPr>
              <a:t>, marketing </a:t>
            </a:r>
            <a:r>
              <a:rPr lang="en-IN" sz="1600" b="0" dirty="0" smtClean="0">
                <a:latin typeface="Calibri "/>
              </a:rPr>
              <a:t>expenses </a:t>
            </a:r>
            <a:endParaRPr lang="en-IN" sz="1600" b="0" dirty="0">
              <a:latin typeface="Calibri 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600" b="0" dirty="0" smtClean="0">
                <a:latin typeface="Calibri "/>
              </a:rPr>
              <a:t>Emerging </a:t>
            </a:r>
            <a:r>
              <a:rPr lang="en-IN" sz="1600" b="0" dirty="0">
                <a:latin typeface="Calibri "/>
              </a:rPr>
              <a:t>Technology risk -  Cyber Security, Online payment, data integrity etc.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600" b="0" dirty="0" smtClean="0"/>
              <a:t>Evaluating effectiveness of automated controls (</a:t>
            </a:r>
            <a:r>
              <a:rPr lang="en-IN" sz="1600" b="0" dirty="0" err="1" smtClean="0"/>
              <a:t>eg</a:t>
            </a:r>
            <a:r>
              <a:rPr lang="en-IN" sz="1600" b="0" dirty="0" smtClean="0"/>
              <a:t>. IOT)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600" b="0" dirty="0" smtClean="0">
                <a:latin typeface="Calibri "/>
              </a:rPr>
              <a:t>Anti Bribery, Intellectual property rights violation.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600" b="0" dirty="0" smtClean="0">
                <a:latin typeface="Calibri "/>
              </a:rPr>
              <a:t>Support to Legal firms / Resolution professionals/ liquidators – Asset search, forensic, accounts review, revision / restating of accounts… </a:t>
            </a:r>
          </a:p>
          <a:p>
            <a:pPr algn="l">
              <a:lnSpc>
                <a:spcPct val="150000"/>
              </a:lnSpc>
            </a:pPr>
            <a:r>
              <a:rPr lang="en-IN" sz="1600" b="0" i="1" dirty="0" smtClean="0">
                <a:latin typeface="Calibri "/>
              </a:rPr>
              <a:t>Others…</a:t>
            </a:r>
            <a:endParaRPr lang="en-IN" sz="1600" b="0" i="1" dirty="0"/>
          </a:p>
        </p:txBody>
      </p:sp>
    </p:spTree>
    <p:extLst>
      <p:ext uri="{BB962C8B-B14F-4D97-AF65-F5344CB8AC3E}">
        <p14:creationId xmlns:p14="http://schemas.microsoft.com/office/powerpoint/2010/main" val="227472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8635"/>
            <a:ext cx="9144000" cy="546182"/>
          </a:xfrm>
        </p:spPr>
        <p:txBody>
          <a:bodyPr/>
          <a:lstStyle/>
          <a:p>
            <a:r>
              <a:rPr lang="en-IN" sz="2200" dirty="0" smtClean="0"/>
              <a:t>Certain Regulations &amp; Empanelment</a:t>
            </a:r>
            <a:endParaRPr lang="en-IN" sz="2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078691"/>
            <a:ext cx="9144000" cy="546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1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 lang="en-IN" sz="4500" dirty="0" smtClean="0"/>
          </a:p>
          <a:p>
            <a:endParaRPr lang="en-IN" sz="4500" dirty="0"/>
          </a:p>
          <a:p>
            <a:endParaRPr lang="en-IN" sz="4500" dirty="0" smtClean="0"/>
          </a:p>
          <a:p>
            <a:endParaRPr lang="en-IN" sz="45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35857" y="768217"/>
            <a:ext cx="8672286" cy="3892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1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marL="681038" lvl="3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600" dirty="0" smtClean="0"/>
              <a:t>Section </a:t>
            </a:r>
            <a:r>
              <a:rPr lang="en-IN" sz="1600" dirty="0"/>
              <a:t>212 of </a:t>
            </a:r>
            <a:r>
              <a:rPr lang="en-IN" sz="1600" dirty="0" smtClean="0"/>
              <a:t>Companies act, 2013 </a:t>
            </a:r>
            <a:r>
              <a:rPr lang="en-IN" sz="1600" dirty="0"/>
              <a:t>– </a:t>
            </a:r>
            <a:r>
              <a:rPr lang="en-IN" sz="1600" dirty="0" smtClean="0"/>
              <a:t>Supporting Boards Prior to any Regulatory intimations</a:t>
            </a:r>
          </a:p>
          <a:p>
            <a:pPr marL="338138" lvl="3" algn="l">
              <a:lnSpc>
                <a:spcPct val="150000"/>
              </a:lnSpc>
            </a:pPr>
            <a:endParaRPr lang="en-IN" sz="1200" i="1" dirty="0" smtClean="0"/>
          </a:p>
          <a:p>
            <a:pPr marL="681038" lvl="3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600" dirty="0" smtClean="0"/>
              <a:t>Indian Bank Association / RBI - Loan Restructuring , Agency for specialized monitoring</a:t>
            </a:r>
          </a:p>
          <a:p>
            <a:pPr marL="681038" lvl="3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N" sz="1600" dirty="0" smtClean="0"/>
          </a:p>
          <a:p>
            <a:pPr marL="681038" lvl="3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600" dirty="0" smtClean="0"/>
              <a:t>Insolvency </a:t>
            </a:r>
            <a:r>
              <a:rPr lang="en-IN" sz="1600" dirty="0"/>
              <a:t>act </a:t>
            </a:r>
            <a:r>
              <a:rPr lang="en-IN" sz="1600" dirty="0" smtClean="0"/>
              <a:t>-Transaction Audits</a:t>
            </a:r>
          </a:p>
          <a:p>
            <a:pPr marL="681038" lvl="3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N" sz="1600" dirty="0" smtClean="0"/>
          </a:p>
          <a:p>
            <a:pPr marL="681038" lvl="3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600" dirty="0" smtClean="0"/>
              <a:t>SEBI  - Forensic audits listed cos, Inspection of DP’s, brokers, Mutual funds etc.</a:t>
            </a:r>
          </a:p>
          <a:p>
            <a:pPr marL="681038" lvl="3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N" sz="1600" dirty="0" smtClean="0"/>
          </a:p>
          <a:p>
            <a:pPr marL="681038" lvl="3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600" dirty="0" smtClean="0"/>
              <a:t>Income tax – Special audits,  Data analysis in tax Raid matters.</a:t>
            </a:r>
          </a:p>
          <a:p>
            <a:pPr marL="338138" lvl="3" algn="l">
              <a:lnSpc>
                <a:spcPct val="150000"/>
              </a:lnSpc>
            </a:pPr>
            <a:r>
              <a:rPr lang="en-IN" sz="1600" b="1" dirty="0" smtClean="0"/>
              <a:t>Any other……</a:t>
            </a:r>
          </a:p>
          <a:p>
            <a:pPr marL="338138" lvl="3" algn="l">
              <a:lnSpc>
                <a:spcPct val="150000"/>
              </a:lnSpc>
            </a:pPr>
            <a:endParaRPr lang="en-IN" sz="1600" b="0" dirty="0" smtClean="0">
              <a:solidFill>
                <a:srgbClr val="FF0000"/>
              </a:solidFill>
            </a:endParaRPr>
          </a:p>
          <a:p>
            <a:pPr marL="338138" lvl="3" algn="l">
              <a:lnSpc>
                <a:spcPct val="150000"/>
              </a:lnSpc>
            </a:pPr>
            <a:r>
              <a:rPr lang="en-IN" sz="1600" dirty="0">
                <a:solidFill>
                  <a:srgbClr val="FF0000"/>
                </a:solidFill>
              </a:rPr>
              <a:t> </a:t>
            </a:r>
            <a:endParaRPr lang="en-IN" sz="1600" b="0" dirty="0" smtClean="0">
              <a:solidFill>
                <a:srgbClr val="FF0000"/>
              </a:solidFill>
            </a:endParaRPr>
          </a:p>
          <a:p>
            <a:pPr algn="l">
              <a:lnSpc>
                <a:spcPct val="150000"/>
              </a:lnSpc>
            </a:pPr>
            <a:endParaRPr lang="en-IN" sz="1600" b="0" dirty="0" smtClean="0"/>
          </a:p>
          <a:p>
            <a:pPr algn="l">
              <a:lnSpc>
                <a:spcPct val="150000"/>
              </a:lnSpc>
            </a:pPr>
            <a:endParaRPr lang="en-IN" sz="1600" b="0" dirty="0" smtClean="0"/>
          </a:p>
          <a:p>
            <a:pPr algn="l">
              <a:lnSpc>
                <a:spcPct val="150000"/>
              </a:lnSpc>
            </a:pPr>
            <a:r>
              <a:rPr lang="en-IN" sz="1600" b="0" dirty="0" smtClean="0"/>
              <a:t> </a:t>
            </a:r>
            <a:endParaRPr lang="en-IN" sz="1600" b="0" dirty="0"/>
          </a:p>
        </p:txBody>
      </p:sp>
    </p:spTree>
    <p:extLst>
      <p:ext uri="{BB962C8B-B14F-4D97-AF65-F5344CB8AC3E}">
        <p14:creationId xmlns:p14="http://schemas.microsoft.com/office/powerpoint/2010/main" val="196469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80109" y="698024"/>
            <a:ext cx="914399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IN" sz="6000" b="1" dirty="0">
              <a:latin typeface="Exo 2"/>
            </a:endParaRPr>
          </a:p>
          <a:p>
            <a:pPr algn="ctr"/>
            <a:r>
              <a:rPr lang="en-IN" sz="6000" b="1" dirty="0" smtClean="0">
                <a:latin typeface="Exo 2"/>
              </a:rPr>
              <a:t>THANK YOU </a:t>
            </a:r>
          </a:p>
          <a:p>
            <a:pPr algn="ctr"/>
            <a:r>
              <a:rPr lang="en-IN" sz="4000" b="1" dirty="0" smtClean="0">
                <a:latin typeface="Exo 2"/>
              </a:rPr>
              <a:t>from </a:t>
            </a:r>
          </a:p>
          <a:p>
            <a:pPr algn="ctr"/>
            <a:r>
              <a:rPr lang="en-IN" sz="4000" b="1" dirty="0" smtClean="0">
                <a:latin typeface="Exo 2"/>
              </a:rPr>
              <a:t>CA HARDIK CHOKSHI</a:t>
            </a:r>
          </a:p>
          <a:p>
            <a:pPr algn="ctr"/>
            <a:endParaRPr lang="en-IN" sz="2000" b="1" dirty="0" smtClean="0">
              <a:latin typeface="Exo 2"/>
            </a:endParaRPr>
          </a:p>
        </p:txBody>
      </p:sp>
    </p:spTree>
    <p:extLst>
      <p:ext uri="{BB962C8B-B14F-4D97-AF65-F5344CB8AC3E}">
        <p14:creationId xmlns:p14="http://schemas.microsoft.com/office/powerpoint/2010/main" val="187299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4"/>
          <p:cNvSpPr txBox="1">
            <a:spLocks noGrp="1"/>
          </p:cNvSpPr>
          <p:nvPr>
            <p:ph type="ctrTitle"/>
          </p:nvPr>
        </p:nvSpPr>
        <p:spPr>
          <a:xfrm flipH="1">
            <a:off x="2419815" y="2635675"/>
            <a:ext cx="5523664" cy="19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 smtClean="0"/>
              <a:t>Changing Scenario</a:t>
            </a:r>
            <a:endParaRPr sz="2500" dirty="0"/>
          </a:p>
        </p:txBody>
      </p:sp>
      <p:sp>
        <p:nvSpPr>
          <p:cNvPr id="216" name="Google Shape;216;p34"/>
          <p:cNvSpPr txBox="1">
            <a:spLocks noGrp="1"/>
          </p:cNvSpPr>
          <p:nvPr>
            <p:ph type="title" idx="2"/>
          </p:nvPr>
        </p:nvSpPr>
        <p:spPr>
          <a:xfrm flipH="1">
            <a:off x="4964179" y="2323850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003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36" y="273021"/>
            <a:ext cx="6366350" cy="946200"/>
          </a:xfrm>
        </p:spPr>
        <p:txBody>
          <a:bodyPr/>
          <a:lstStyle/>
          <a:p>
            <a:pPr algn="l"/>
            <a:r>
              <a:rPr lang="en-IN" dirty="0" smtClean="0"/>
              <a:t>Why set up Investigation practice?</a:t>
            </a:r>
            <a:endParaRPr lang="en-IN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64457" y="1110242"/>
            <a:ext cx="8345715" cy="34164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1800" dirty="0" smtClean="0"/>
              <a:t>Enhanced Regulatory Enforcement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IN" sz="18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1800" dirty="0" smtClean="0"/>
              <a:t>Organizations encouraging constructive challenges by auditors.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IN" sz="18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1800" b="1" dirty="0" smtClean="0"/>
              <a:t>Quicker </a:t>
            </a:r>
            <a:r>
              <a:rPr lang="en-IN" sz="1800" dirty="0" smtClean="0"/>
              <a:t>Responses required towards Allegations (early warning signals)-- </a:t>
            </a:r>
            <a:r>
              <a:rPr lang="en-IN" sz="1800" dirty="0"/>
              <a:t>Companies Act, Corporate Governance , </a:t>
            </a:r>
            <a:r>
              <a:rPr lang="en-IN" sz="1800" dirty="0" smtClean="0"/>
              <a:t>Director/ Trustee liabilities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IN" sz="1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1800" dirty="0"/>
              <a:t>Emerging technologies </a:t>
            </a:r>
            <a:r>
              <a:rPr lang="en-IN" sz="1800" dirty="0" smtClean="0"/>
              <a:t>viz. “Internet </a:t>
            </a:r>
            <a:r>
              <a:rPr lang="en-IN" sz="1800" dirty="0"/>
              <a:t>of Things” , “Cloud computing”, generating </a:t>
            </a:r>
            <a:r>
              <a:rPr lang="en-IN" sz="1800" dirty="0" smtClean="0"/>
              <a:t>data</a:t>
            </a:r>
          </a:p>
          <a:p>
            <a:endParaRPr lang="en-IN" sz="1800" dirty="0"/>
          </a:p>
          <a:p>
            <a:endParaRPr lang="en-IN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1800" dirty="0" smtClean="0"/>
          </a:p>
        </p:txBody>
      </p:sp>
    </p:spTree>
    <p:extLst>
      <p:ext uri="{BB962C8B-B14F-4D97-AF65-F5344CB8AC3E}">
        <p14:creationId xmlns:p14="http://schemas.microsoft.com/office/powerpoint/2010/main" val="366016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8635"/>
            <a:ext cx="9144000" cy="546182"/>
          </a:xfrm>
        </p:spPr>
        <p:txBody>
          <a:bodyPr/>
          <a:lstStyle/>
          <a:p>
            <a:r>
              <a:rPr lang="en-IN" sz="2800" dirty="0" smtClean="0"/>
              <a:t>Investigation - “what matters”</a:t>
            </a:r>
            <a:endParaRPr lang="en-IN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078691"/>
            <a:ext cx="9144000" cy="546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1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 lang="en-IN" sz="4500" dirty="0" smtClean="0"/>
          </a:p>
          <a:p>
            <a:endParaRPr lang="en-IN" sz="4500" dirty="0"/>
          </a:p>
          <a:p>
            <a:endParaRPr lang="en-IN" sz="4500" dirty="0" smtClean="0"/>
          </a:p>
          <a:p>
            <a:endParaRPr lang="en-IN" sz="45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8514" y="1078691"/>
            <a:ext cx="8672286" cy="3892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1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600" dirty="0" smtClean="0"/>
              <a:t>Advanced</a:t>
            </a:r>
            <a:r>
              <a:rPr lang="en-IN" sz="1600" b="0" dirty="0" smtClean="0"/>
              <a:t> Risk based auditing techniques</a:t>
            </a:r>
          </a:p>
          <a:p>
            <a:pPr algn="l">
              <a:lnSpc>
                <a:spcPct val="150000"/>
              </a:lnSpc>
            </a:pPr>
            <a:endParaRPr lang="en-IN" sz="1600" b="0" dirty="0" smtClean="0"/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600" b="0" dirty="0" smtClean="0"/>
              <a:t>Use of Digital Platforms  - (google earth, social media, etc..) 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N" sz="1600" b="0" dirty="0"/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600" b="0" dirty="0" smtClean="0"/>
              <a:t>On-ground Surveillance capabilities (Local reach)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N" sz="1600" b="0" dirty="0" smtClean="0"/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600" b="0" dirty="0" smtClean="0"/>
              <a:t>Assessing Credibility </a:t>
            </a:r>
            <a:r>
              <a:rPr lang="en-IN" sz="1600" b="0" dirty="0"/>
              <a:t>of </a:t>
            </a:r>
            <a:r>
              <a:rPr lang="en-IN" sz="1600" b="0" dirty="0" smtClean="0"/>
              <a:t>source of data, Admissibility of Evidence 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N" sz="1600" b="0" dirty="0"/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N" sz="1600" b="0" dirty="0"/>
          </a:p>
          <a:p>
            <a:pPr algn="l">
              <a:lnSpc>
                <a:spcPct val="150000"/>
              </a:lnSpc>
            </a:pPr>
            <a:endParaRPr lang="en-IN" sz="1600" b="0" dirty="0"/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N" sz="1600" b="0" dirty="0" smtClean="0"/>
          </a:p>
          <a:p>
            <a:pPr algn="l">
              <a:lnSpc>
                <a:spcPct val="150000"/>
              </a:lnSpc>
            </a:pPr>
            <a:endParaRPr lang="en-IN" sz="2000" b="0" dirty="0" smtClean="0"/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IN" sz="2000" b="0" dirty="0" smtClean="0"/>
          </a:p>
          <a:p>
            <a:pPr algn="l">
              <a:lnSpc>
                <a:spcPct val="150000"/>
              </a:lnSpc>
            </a:pPr>
            <a:endParaRPr lang="en-IN" sz="2000" b="0" dirty="0" smtClean="0"/>
          </a:p>
          <a:p>
            <a:pPr algn="l">
              <a:lnSpc>
                <a:spcPct val="150000"/>
              </a:lnSpc>
            </a:pPr>
            <a:r>
              <a:rPr lang="en-IN" sz="2000" b="0" dirty="0" smtClean="0"/>
              <a:t> </a:t>
            </a:r>
            <a:endParaRPr lang="en-IN" sz="2000" b="0" dirty="0"/>
          </a:p>
        </p:txBody>
      </p:sp>
    </p:spTree>
    <p:extLst>
      <p:ext uri="{BB962C8B-B14F-4D97-AF65-F5344CB8AC3E}">
        <p14:creationId xmlns:p14="http://schemas.microsoft.com/office/powerpoint/2010/main" val="203822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27" y="0"/>
            <a:ext cx="9144000" cy="546182"/>
          </a:xfrm>
        </p:spPr>
        <p:txBody>
          <a:bodyPr/>
          <a:lstStyle/>
          <a:p>
            <a:r>
              <a:rPr lang="en-IN" sz="2800" dirty="0" smtClean="0"/>
              <a:t>Project</a:t>
            </a:r>
            <a:endParaRPr lang="en-IN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078691"/>
            <a:ext cx="9144000" cy="546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1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 lang="en-IN" sz="4500" dirty="0" smtClean="0"/>
          </a:p>
          <a:p>
            <a:endParaRPr lang="en-IN" sz="4500" dirty="0"/>
          </a:p>
          <a:p>
            <a:endParaRPr lang="en-IN" sz="4500" dirty="0" smtClean="0"/>
          </a:p>
          <a:p>
            <a:endParaRPr lang="en-IN" sz="45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8514" y="1212273"/>
            <a:ext cx="5972959" cy="3758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1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N" sz="2000" b="0" dirty="0" smtClean="0"/>
          </a:p>
          <a:p>
            <a:pPr algn="l">
              <a:lnSpc>
                <a:spcPct val="150000"/>
              </a:lnSpc>
            </a:pPr>
            <a:endParaRPr lang="en-IN" sz="2000" b="0" dirty="0" smtClean="0"/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IN" sz="2000" b="0" dirty="0" smtClean="0"/>
          </a:p>
          <a:p>
            <a:pPr algn="l">
              <a:lnSpc>
                <a:spcPct val="150000"/>
              </a:lnSpc>
            </a:pPr>
            <a:endParaRPr lang="en-IN" sz="2000" b="0" dirty="0" smtClean="0"/>
          </a:p>
          <a:p>
            <a:pPr algn="l">
              <a:lnSpc>
                <a:spcPct val="150000"/>
              </a:lnSpc>
            </a:pPr>
            <a:r>
              <a:rPr lang="en-IN" sz="2000" b="0" dirty="0" smtClean="0"/>
              <a:t> </a:t>
            </a:r>
            <a:endParaRPr lang="en-IN" sz="2000" b="0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520047400"/>
              </p:ext>
            </p:extLst>
          </p:nvPr>
        </p:nvGraphicFramePr>
        <p:xfrm>
          <a:off x="1503217" y="742358"/>
          <a:ext cx="6151419" cy="4130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6927" y="3712589"/>
            <a:ext cx="2036618" cy="611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1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r>
              <a:rPr lang="en-IN" sz="1400" b="0" dirty="0" smtClean="0"/>
              <a:t>(Forensic Accounting &amp; Investigation Standards </a:t>
            </a:r>
            <a:r>
              <a:rPr lang="en-IN" sz="1400" dirty="0" smtClean="0"/>
              <a:t>– As notified</a:t>
            </a:r>
            <a:r>
              <a:rPr lang="en-IN" sz="1400" b="0" dirty="0" smtClean="0"/>
              <a:t>)</a:t>
            </a:r>
            <a:r>
              <a:rPr lang="en-IN" sz="1400" dirty="0" smtClean="0"/>
              <a:t> </a:t>
            </a:r>
            <a:endParaRPr lang="en-IN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043545" y="3949822"/>
            <a:ext cx="903930" cy="1367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34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4"/>
          <p:cNvSpPr txBox="1">
            <a:spLocks noGrp="1"/>
          </p:cNvSpPr>
          <p:nvPr>
            <p:ph type="ctrTitle"/>
          </p:nvPr>
        </p:nvSpPr>
        <p:spPr>
          <a:xfrm flipH="1">
            <a:off x="2419815" y="2635675"/>
            <a:ext cx="5523664" cy="19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 smtClean="0"/>
              <a:t>Digital platforms</a:t>
            </a:r>
            <a:endParaRPr sz="2500" dirty="0"/>
          </a:p>
        </p:txBody>
      </p:sp>
      <p:sp>
        <p:nvSpPr>
          <p:cNvPr id="216" name="Google Shape;216;p34"/>
          <p:cNvSpPr txBox="1">
            <a:spLocks noGrp="1"/>
          </p:cNvSpPr>
          <p:nvPr>
            <p:ph type="title" idx="2"/>
          </p:nvPr>
        </p:nvSpPr>
        <p:spPr>
          <a:xfrm flipH="1">
            <a:off x="4964179" y="2323850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076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8635"/>
            <a:ext cx="9144000" cy="546182"/>
          </a:xfrm>
        </p:spPr>
        <p:txBody>
          <a:bodyPr/>
          <a:lstStyle/>
          <a:p>
            <a:r>
              <a:rPr lang="en-IN" sz="3200" dirty="0" smtClean="0"/>
              <a:t>Digital Platforms of audit</a:t>
            </a:r>
            <a:endParaRPr lang="en-IN" sz="45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078691"/>
            <a:ext cx="9144000" cy="546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1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 lang="en-IN" sz="4500" dirty="0" smtClean="0"/>
          </a:p>
          <a:p>
            <a:endParaRPr lang="en-IN" sz="4500" dirty="0"/>
          </a:p>
          <a:p>
            <a:endParaRPr lang="en-IN" sz="4500" dirty="0" smtClean="0"/>
          </a:p>
          <a:p>
            <a:endParaRPr lang="en-IN" sz="45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5222" y="1165693"/>
            <a:ext cx="8773555" cy="3781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1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0" dirty="0" smtClean="0"/>
              <a:t>Automating task - data extraction &amp; conversion, sampling tools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b="0" dirty="0" smtClean="0"/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0" dirty="0" smtClean="0"/>
              <a:t>Auditing through </a:t>
            </a:r>
            <a:r>
              <a:rPr lang="en-US" sz="1800" b="0" dirty="0"/>
              <a:t>Visualization  </a:t>
            </a:r>
            <a:r>
              <a:rPr lang="en-US" sz="1800" b="0" dirty="0" smtClean="0"/>
              <a:t>- Video call, Google Geo Track, Apps, Drones</a:t>
            </a:r>
            <a:endParaRPr lang="en-US" sz="1800" i="1" dirty="0"/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b="0" dirty="0" smtClean="0"/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0" dirty="0" smtClean="0"/>
              <a:t>Recording of audit work in repositories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b="0" i="1" dirty="0"/>
          </a:p>
          <a:p>
            <a:pPr algn="l">
              <a:lnSpc>
                <a:spcPct val="150000"/>
              </a:lnSpc>
            </a:pPr>
            <a:endParaRPr lang="en-US" sz="1800" i="1" dirty="0" smtClean="0"/>
          </a:p>
        </p:txBody>
      </p:sp>
    </p:spTree>
    <p:extLst>
      <p:ext uri="{BB962C8B-B14F-4D97-AF65-F5344CB8AC3E}">
        <p14:creationId xmlns:p14="http://schemas.microsoft.com/office/powerpoint/2010/main" val="427403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3845"/>
            <a:ext cx="1758206" cy="464458"/>
          </a:xfrm>
        </p:spPr>
        <p:txBody>
          <a:bodyPr/>
          <a:lstStyle/>
          <a:p>
            <a:r>
              <a:rPr lang="en-IN" sz="2000" dirty="0" smtClean="0">
                <a:solidFill>
                  <a:srgbClr val="0070C0"/>
                </a:solidFill>
              </a:rPr>
              <a:t>2</a:t>
            </a:r>
            <a:r>
              <a:rPr lang="en-IN" sz="2000" baseline="30000" dirty="0" smtClean="0">
                <a:solidFill>
                  <a:srgbClr val="0070C0"/>
                </a:solidFill>
              </a:rPr>
              <a:t>nd</a:t>
            </a:r>
            <a:r>
              <a:rPr lang="en-IN" sz="2000" dirty="0" smtClean="0">
                <a:solidFill>
                  <a:srgbClr val="0070C0"/>
                </a:solidFill>
              </a:rPr>
              <a:t> June‘16</a:t>
            </a:r>
            <a:endParaRPr lang="en-IN" sz="2000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701667"/>
            <a:ext cx="5206486" cy="2529608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8491" y="2646218"/>
            <a:ext cx="4944753" cy="243088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951353" y="57196"/>
            <a:ext cx="1513773" cy="464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1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r>
              <a:rPr lang="en-IN" sz="1800" dirty="0" smtClean="0">
                <a:solidFill>
                  <a:srgbClr val="0070C0"/>
                </a:solidFill>
              </a:rPr>
              <a:t>1</a:t>
            </a:r>
            <a:r>
              <a:rPr lang="en-IN" sz="1800" baseline="30000" dirty="0" smtClean="0">
                <a:solidFill>
                  <a:srgbClr val="0070C0"/>
                </a:solidFill>
              </a:rPr>
              <a:t>st</a:t>
            </a:r>
            <a:r>
              <a:rPr lang="en-IN" sz="1800" dirty="0" smtClean="0">
                <a:solidFill>
                  <a:srgbClr val="0070C0"/>
                </a:solidFill>
              </a:rPr>
              <a:t> </a:t>
            </a:r>
            <a:r>
              <a:rPr lang="en-IN" sz="1800" dirty="0" err="1" smtClean="0">
                <a:solidFill>
                  <a:srgbClr val="0070C0"/>
                </a:solidFill>
              </a:rPr>
              <a:t>dec</a:t>
            </a:r>
            <a:r>
              <a:rPr lang="en-IN" sz="1800" dirty="0" smtClean="0">
                <a:solidFill>
                  <a:srgbClr val="0070C0"/>
                </a:solidFill>
              </a:rPr>
              <a:t>’ 17</a:t>
            </a:r>
            <a:endParaRPr lang="en-IN" sz="1800" dirty="0">
              <a:solidFill>
                <a:srgbClr val="0070C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993244" y="4174702"/>
            <a:ext cx="2599508" cy="461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1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r>
              <a:rPr lang="en-IN" dirty="0" smtClean="0">
                <a:solidFill>
                  <a:srgbClr val="0070C0"/>
                </a:solidFill>
              </a:rPr>
              <a:t>23</a:t>
            </a:r>
            <a:r>
              <a:rPr lang="en-IN" baseline="30000" dirty="0" smtClean="0">
                <a:solidFill>
                  <a:srgbClr val="0070C0"/>
                </a:solidFill>
              </a:rPr>
              <a:t>rd</a:t>
            </a:r>
            <a:r>
              <a:rPr lang="en-IN" dirty="0" smtClean="0">
                <a:solidFill>
                  <a:srgbClr val="0070C0"/>
                </a:solidFill>
              </a:rPr>
              <a:t> Nov ‘18</a:t>
            </a:r>
            <a:endParaRPr lang="en-IN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8624" y="573312"/>
            <a:ext cx="4362499" cy="290916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863436" y="-37750"/>
            <a:ext cx="3858491" cy="385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1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r>
              <a:rPr lang="en-IN" sz="2000" u="sng" dirty="0" smtClean="0">
                <a:solidFill>
                  <a:schemeClr val="bg2">
                    <a:lumMod val="75000"/>
                  </a:schemeClr>
                </a:solidFill>
              </a:rPr>
              <a:t>GOOGLE Earth Live</a:t>
            </a:r>
          </a:p>
          <a:p>
            <a:r>
              <a:rPr lang="en-IN" sz="2000" b="0" dirty="0" smtClean="0">
                <a:solidFill>
                  <a:schemeClr val="tx1"/>
                </a:solidFill>
              </a:rPr>
              <a:t>Monitoring stage of project</a:t>
            </a:r>
            <a:endParaRPr lang="en-IN" sz="2000" b="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041735" y="4495800"/>
            <a:ext cx="313047" cy="69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655618" y="521654"/>
            <a:ext cx="207818" cy="1225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809509" y="325582"/>
            <a:ext cx="346364" cy="1960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81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 Newsletter by Slidesgo">
  <a:themeElements>
    <a:clrScheme name="Simple Light">
      <a:dk1>
        <a:srgbClr val="434343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5119</TotalTime>
  <Words>823</Words>
  <Application>Microsoft Office PowerPoint</Application>
  <PresentationFormat>On-screen Show (16:9)</PresentationFormat>
  <Paragraphs>218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Arial</vt:lpstr>
      <vt:lpstr>Book Antiqua</vt:lpstr>
      <vt:lpstr>Calibri </vt:lpstr>
      <vt:lpstr>Exo 2</vt:lpstr>
      <vt:lpstr>Fira Sans Extra Condensed Medium</vt:lpstr>
      <vt:lpstr>Gudea</vt:lpstr>
      <vt:lpstr>Roboto Condensed Light</vt:lpstr>
      <vt:lpstr>Squada One</vt:lpstr>
      <vt:lpstr>Tahoma</vt:lpstr>
      <vt:lpstr>Times New Roman</vt:lpstr>
      <vt:lpstr>Wingdings</vt:lpstr>
      <vt:lpstr>Tech Newsletter by Slidesgo</vt:lpstr>
      <vt:lpstr>   Setting up an Investigation practice  by Small &amp; Medium Practitioners  Organized by:  The Western India Regional Council of India of ICAI of The Institute of Chartered Accountants of India  </vt:lpstr>
      <vt:lpstr>TABLE OF CONTENTS</vt:lpstr>
      <vt:lpstr>Changing Scenario</vt:lpstr>
      <vt:lpstr>Why set up Investigation practice?</vt:lpstr>
      <vt:lpstr>Investigation - “what matters”</vt:lpstr>
      <vt:lpstr>Project</vt:lpstr>
      <vt:lpstr>Digital platforms</vt:lpstr>
      <vt:lpstr>Digital Platforms of audit</vt:lpstr>
      <vt:lpstr>2nd June‘16</vt:lpstr>
      <vt:lpstr>USING SOCIAL MEDIA  - PREDICTIVE ANALSYIS</vt:lpstr>
      <vt:lpstr>IT Tools –example</vt:lpstr>
      <vt:lpstr>Open source of data base</vt:lpstr>
      <vt:lpstr>CONTROLLING STAFF PRODUCTIVITY</vt:lpstr>
      <vt:lpstr>Staff Productivity, Networking</vt:lpstr>
      <vt:lpstr>PowerPoint Presentation</vt:lpstr>
      <vt:lpstr>CONSISTENT PRESENATATION OF EXPECTATION &amp; DELIVERABLE</vt:lpstr>
      <vt:lpstr>Bridging the expectation v/s deliverable gap </vt:lpstr>
      <vt:lpstr>EMERGING AREAS </vt:lpstr>
      <vt:lpstr>Creating portfolio of services</vt:lpstr>
      <vt:lpstr>Assistance in search &amp; surveys</vt:lpstr>
      <vt:lpstr>Emerging areas in Investigation…</vt:lpstr>
      <vt:lpstr>Emerging areas in Investigation...</vt:lpstr>
      <vt:lpstr>Certain Regulations &amp; Empanelment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ON  SUMMARY OF RESERVES</dc:title>
  <dc:creator>RISHI THAKKAR</dc:creator>
  <cp:lastModifiedBy>HARDIK CHOKSHI</cp:lastModifiedBy>
  <cp:revision>416</cp:revision>
  <dcterms:modified xsi:type="dcterms:W3CDTF">2021-05-28T08:03:16Z</dcterms:modified>
</cp:coreProperties>
</file>